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61" r:id="rId3"/>
    <p:sldId id="262" r:id="rId4"/>
    <p:sldId id="263" r:id="rId5"/>
    <p:sldId id="267" r:id="rId6"/>
    <p:sldId id="268" r:id="rId7"/>
    <p:sldId id="269" r:id="rId8"/>
    <p:sldId id="270" r:id="rId9"/>
    <p:sldId id="257" r:id="rId10"/>
    <p:sldId id="271" r:id="rId11"/>
    <p:sldId id="272" r:id="rId12"/>
    <p:sldId id="258" r:id="rId13"/>
    <p:sldId id="273" r:id="rId14"/>
    <p:sldId id="274" r:id="rId15"/>
    <p:sldId id="275" r:id="rId16"/>
    <p:sldId id="276" r:id="rId17"/>
    <p:sldId id="259" r:id="rId18"/>
    <p:sldId id="264" r:id="rId19"/>
    <p:sldId id="265" r:id="rId20"/>
    <p:sldId id="266" r:id="rId21"/>
    <p:sldId id="260" r:id="rId22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0"/>
    <p:restoredTop sz="94709"/>
  </p:normalViewPr>
  <p:slideViewPr>
    <p:cSldViewPr snapToGrid="0">
      <p:cViewPr varScale="1">
        <p:scale>
          <a:sx n="125" d="100"/>
          <a:sy n="125" d="100"/>
        </p:scale>
        <p:origin x="7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090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306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31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108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093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723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792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37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85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22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6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1/3/23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620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63148A4-EAE8-49C7-89F1-8E48B3A26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1D558F-6696-A9F4-5E0D-01964EFC6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3828" y="4111201"/>
            <a:ext cx="8654267" cy="1124073"/>
          </a:xfr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>
                <a:effectLst/>
                <a:latin typeface="Arial,Bold"/>
              </a:rPr>
              <a:t>TABAKALI KOMPOZİT YAPIDA KIRILMA DAVRANIŞLARININ BELİRLENMESİNDE MAKİNA ÖĞRENMESİ YAKLAŞIMI </a:t>
            </a:r>
            <a:br>
              <a:rPr lang="en-US" sz="2200"/>
            </a:br>
            <a:endParaRPr lang="en-TR" sz="22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BCF1B9-7EED-C2E7-8787-C170E9240D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2038" y="5371605"/>
            <a:ext cx="8656058" cy="672412"/>
          </a:xfrm>
        </p:spPr>
        <p:txBody>
          <a:bodyPr anchor="t">
            <a:normAutofit/>
          </a:bodyPr>
          <a:lstStyle/>
          <a:p>
            <a:r>
              <a:rPr lang="en-TR" dirty="0"/>
              <a:t>İlhan Ersoy – Bilgisayar Mühendisliği - 190301024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96FDE2F-8352-4200-8537-0E8FC365F4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0"/>
            <a:ext cx="3495110" cy="3414822"/>
          </a:xfrm>
          <a:custGeom>
            <a:avLst/>
            <a:gdLst>
              <a:gd name="connsiteX0" fmla="*/ 3495110 w 3495110"/>
              <a:gd name="connsiteY0" fmla="*/ 3414822 h 3414822"/>
              <a:gd name="connsiteX1" fmla="*/ 26047 w 3495110"/>
              <a:gd name="connsiteY1" fmla="*/ 3414822 h 3414822"/>
              <a:gd name="connsiteX2" fmla="*/ 192248 w 3495110"/>
              <a:gd name="connsiteY2" fmla="*/ 3410701 h 3414822"/>
              <a:gd name="connsiteX3" fmla="*/ 3495109 w 3495110"/>
              <a:gd name="connsiteY3" fmla="*/ 320 h 3414822"/>
              <a:gd name="connsiteX4" fmla="*/ 13063 w 3495110"/>
              <a:gd name="connsiteY4" fmla="*/ 320 h 3414822"/>
              <a:gd name="connsiteX5" fmla="*/ 13063 w 3495110"/>
              <a:gd name="connsiteY5" fmla="*/ 3414822 h 3414822"/>
              <a:gd name="connsiteX6" fmla="*/ 13062 w 3495110"/>
              <a:gd name="connsiteY6" fmla="*/ 3414822 h 3414822"/>
              <a:gd name="connsiteX7" fmla="*/ 13062 w 3495110"/>
              <a:gd name="connsiteY7" fmla="*/ 322 h 3414822"/>
              <a:gd name="connsiteX8" fmla="*/ 0 w 3495110"/>
              <a:gd name="connsiteY8" fmla="*/ 322 h 3414822"/>
              <a:gd name="connsiteX9" fmla="*/ 0 w 3495110"/>
              <a:gd name="connsiteY9" fmla="*/ 0 h 3414822"/>
              <a:gd name="connsiteX10" fmla="*/ 3495110 w 3495110"/>
              <a:gd name="connsiteY10" fmla="*/ 0 h 3414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495110" h="3414822">
                <a:moveTo>
                  <a:pt x="3495110" y="3414822"/>
                </a:moveTo>
                <a:lnTo>
                  <a:pt x="26047" y="3414822"/>
                </a:lnTo>
                <a:lnTo>
                  <a:pt x="192248" y="3410701"/>
                </a:lnTo>
                <a:cubicBezTo>
                  <a:pt x="2032056" y="3319241"/>
                  <a:pt x="3495109" y="1827339"/>
                  <a:pt x="3495109" y="320"/>
                </a:cubicBezTo>
                <a:lnTo>
                  <a:pt x="13063" y="320"/>
                </a:lnTo>
                <a:lnTo>
                  <a:pt x="13063" y="3414822"/>
                </a:lnTo>
                <a:lnTo>
                  <a:pt x="13062" y="3414822"/>
                </a:lnTo>
                <a:lnTo>
                  <a:pt x="13062" y="322"/>
                </a:lnTo>
                <a:lnTo>
                  <a:pt x="0" y="322"/>
                </a:lnTo>
                <a:lnTo>
                  <a:pt x="0" y="0"/>
                </a:lnTo>
                <a:lnTo>
                  <a:pt x="349511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E03AE3B-3A9F-4A74-A626-EA434E9E0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696893" y="0"/>
            <a:ext cx="3498943" cy="341482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astel colors in gradient surface design">
            <a:extLst>
              <a:ext uri="{FF2B5EF4-FFF2-40B4-BE49-F238E27FC236}">
                <a16:creationId xmlns:a16="http://schemas.microsoft.com/office/drawing/2014/main" id="{03AA8078-5252-A315-6CBF-95018564DC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596" r="1" b="22656"/>
          <a:stretch/>
        </p:blipFill>
        <p:spPr>
          <a:xfrm>
            <a:off x="-1" y="10"/>
            <a:ext cx="8707925" cy="3414814"/>
          </a:xfrm>
          <a:custGeom>
            <a:avLst/>
            <a:gdLst/>
            <a:ahLst/>
            <a:cxnLst/>
            <a:rect l="l" t="t" r="r" b="b"/>
            <a:pathLst>
              <a:path w="8724646" h="3414824">
                <a:moveTo>
                  <a:pt x="3488733" y="0"/>
                </a:moveTo>
                <a:lnTo>
                  <a:pt x="8724646" y="0"/>
                </a:lnTo>
                <a:lnTo>
                  <a:pt x="8724646" y="3414822"/>
                </a:lnTo>
                <a:lnTo>
                  <a:pt x="3488733" y="3414822"/>
                </a:lnTo>
                <a:close/>
                <a:moveTo>
                  <a:pt x="3488732" y="0"/>
                </a:moveTo>
                <a:lnTo>
                  <a:pt x="3488732" y="3414824"/>
                </a:lnTo>
                <a:lnTo>
                  <a:pt x="0" y="3414824"/>
                </a:lnTo>
                <a:cubicBezTo>
                  <a:pt x="0" y="1528869"/>
                  <a:pt x="1561959" y="0"/>
                  <a:pt x="3488732" y="0"/>
                </a:cubicBezTo>
                <a:close/>
              </a:path>
            </a:pathLst>
          </a:custGeom>
        </p:spPr>
      </p:pic>
      <p:sp>
        <p:nvSpPr>
          <p:cNvPr id="26" name="Rectangle 34">
            <a:extLst>
              <a:ext uri="{FF2B5EF4-FFF2-40B4-BE49-F238E27FC236}">
                <a16:creationId xmlns:a16="http://schemas.microsoft.com/office/drawing/2014/main" id="{C4616447-380A-4DF1-834B-15E0529F4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7925" y="0"/>
            <a:ext cx="3495111" cy="3415146"/>
          </a:xfrm>
          <a:custGeom>
            <a:avLst/>
            <a:gdLst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3484819 w 3484819"/>
              <a:gd name="connsiteY2" fmla="*/ 3430264 h 3430264"/>
              <a:gd name="connsiteX3" fmla="*/ 0 w 3484819"/>
              <a:gd name="connsiteY3" fmla="*/ 3430264 h 3430264"/>
              <a:gd name="connsiteX4" fmla="*/ 0 w 3484819"/>
              <a:gd name="connsiteY4" fmla="*/ 0 h 3430264"/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0 w 3484819"/>
              <a:gd name="connsiteY2" fmla="*/ 3430264 h 3430264"/>
              <a:gd name="connsiteX3" fmla="*/ 0 w 3484819"/>
              <a:gd name="connsiteY3" fmla="*/ 0 h 3430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819" h="3430264">
                <a:moveTo>
                  <a:pt x="0" y="0"/>
                </a:moveTo>
                <a:lnTo>
                  <a:pt x="3484819" y="0"/>
                </a:lnTo>
                <a:lnTo>
                  <a:pt x="0" y="34302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784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1766D0-745A-4921-A68E-56642A650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C93CEC-59FC-D142-180C-377949B23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4" y="720435"/>
            <a:ext cx="4140096" cy="1507375"/>
          </a:xfrm>
        </p:spPr>
        <p:txBody>
          <a:bodyPr>
            <a:normAutofit/>
          </a:bodyPr>
          <a:lstStyle/>
          <a:p>
            <a:r>
              <a:rPr lang="en-TR" dirty="0"/>
              <a:t>Amaç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38D1D-D79F-619C-9DE7-5254651A2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4" y="2427316"/>
            <a:ext cx="4140096" cy="3513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effectLst/>
                <a:latin typeface="Helvetica Neue" panose="02000503000000020004" pitchFamily="2" charset="0"/>
              </a:rPr>
              <a:t>Karmaşık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hasar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mekanizmasına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sahip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kompozit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malzemelerin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davranışlarını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malzeme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seçimi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sırasında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bilinmesi</a:t>
            </a:r>
            <a:r>
              <a:rPr lang="en-US" dirty="0">
                <a:effectLst/>
                <a:latin typeface="Helvetica Neue" panose="02000503000000020004" pitchFamily="2" charset="0"/>
              </a:rPr>
              <a:t>, ani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gelişen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hasarına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karşı</a:t>
            </a:r>
            <a:r>
              <a:rPr lang="en-US" dirty="0">
                <a:effectLst/>
                <a:latin typeface="Helvetica Neue" panose="02000503000000020004" pitchFamily="2" charset="0"/>
              </a:rPr>
              <a:t> can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yapı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güvenliği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açısından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önemli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bir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konudur</a:t>
            </a:r>
            <a:r>
              <a:rPr lang="en-US" dirty="0">
                <a:effectLst/>
                <a:latin typeface="Helvetica Neue" panose="02000503000000020004" pitchFamily="2" charset="0"/>
              </a:rPr>
              <a:t>.</a:t>
            </a:r>
          </a:p>
          <a:p>
            <a:endParaRPr lang="en-TR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3F1E3F-D7BF-4DB5-8016-70B9E385E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D0D3E7A-8DF6-4A78-A03C-86AD69746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CF1398-5008-ED59-57FF-5D353087E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464" y="2004313"/>
            <a:ext cx="4788861" cy="284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68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3C0950-3C3C-4FE9-BE59-DAF5AEF99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EE86D-1C9E-84B8-57DE-8DB95E3C6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707" y="1037098"/>
            <a:ext cx="6608086" cy="350585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effectLst/>
                <a:latin typeface="Helvetica Neue" panose="02000503000000020004" pitchFamily="2" charset="0"/>
              </a:rPr>
              <a:t>Bu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çalışmada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, S-2 cam/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epoksi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tabakalı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kompozit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plakaların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farklı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çatlak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uzunluklarında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farklı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deformasyon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hızlarında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davranışlarının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incelenmesi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amaçlanmıştır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Kompozit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malzemelerin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davranışlarını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belirlemek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için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pek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çok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deneysel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çalışma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yapılması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gerekmektedir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en-TR" sz="1600" dirty="0"/>
          </a:p>
          <a:p>
            <a:pPr marL="0" indent="0">
              <a:lnSpc>
                <a:spcPct val="110000"/>
              </a:lnSpc>
              <a:buNone/>
            </a:pPr>
            <a:endParaRPr lang="en-TR" sz="1600" dirty="0"/>
          </a:p>
          <a:p>
            <a:pPr marL="0" indent="0">
              <a:lnSpc>
                <a:spcPct val="110000"/>
              </a:lnSpc>
              <a:buNone/>
            </a:pPr>
            <a:endParaRPr lang="en-TR" sz="1600" dirty="0"/>
          </a:p>
          <a:p>
            <a:pPr marL="0" indent="0">
              <a:lnSpc>
                <a:spcPct val="110000"/>
              </a:lnSpc>
              <a:buNone/>
            </a:pPr>
            <a:endParaRPr lang="en-TR" sz="1600" dirty="0"/>
          </a:p>
          <a:p>
            <a:pPr>
              <a:lnSpc>
                <a:spcPct val="110000"/>
              </a:lnSpc>
            </a:pPr>
            <a:r>
              <a:rPr lang="en-US" sz="1600" dirty="0">
                <a:effectLst/>
                <a:latin typeface="Helvetica Neue" panose="02000503000000020004" pitchFamily="2" charset="0"/>
              </a:rPr>
              <a:t> 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Yapılan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deneysel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çalışmalar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ciddi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iş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yükünü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beraberinde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maliyeti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de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getirmektedir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Bu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inceleme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de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makine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öğrenmesi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algoritmaları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kullanılarak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S-2 cam/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epoksi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tabakalı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kompozitlerin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tokluğunun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belirlenmesinde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yeni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yaklaşımın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kullanılabilir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olduğunu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göstermek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amaçlanmıştır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en-TR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415DDA-2676-413C-8636-3E46EB18FA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7925" y="3401303"/>
            <a:ext cx="3485994" cy="34566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D5FADB-FB52-448C-9702-2000373C2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707923" y="-131"/>
            <a:ext cx="3488653" cy="340619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F2F495-5DE2-4DF5-8741-3841A9DE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8707925" y="3406925"/>
            <a:ext cx="3485990" cy="3451076"/>
          </a:xfrm>
          <a:custGeom>
            <a:avLst/>
            <a:gdLst>
              <a:gd name="connsiteX0" fmla="*/ 0 w 2559050"/>
              <a:gd name="connsiteY0" fmla="*/ 0 h 2559050"/>
              <a:gd name="connsiteX1" fmla="*/ 2559050 w 2559050"/>
              <a:gd name="connsiteY1" fmla="*/ 0 h 2559050"/>
              <a:gd name="connsiteX2" fmla="*/ 0 w 2559050"/>
              <a:gd name="connsiteY2" fmla="*/ 2559050 h 255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59050" h="2559050">
                <a:moveTo>
                  <a:pt x="0" y="0"/>
                </a:moveTo>
                <a:lnTo>
                  <a:pt x="2559050" y="0"/>
                </a:lnTo>
                <a:cubicBezTo>
                  <a:pt x="2559050" y="1413324"/>
                  <a:pt x="1413324" y="2559050"/>
                  <a:pt x="0" y="25590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34">
            <a:extLst>
              <a:ext uri="{FF2B5EF4-FFF2-40B4-BE49-F238E27FC236}">
                <a16:creationId xmlns:a16="http://schemas.microsoft.com/office/drawing/2014/main" id="{6A740D2F-CBAA-486B-B578-F35085ECE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49175" y="-41251"/>
            <a:ext cx="3417103" cy="3499599"/>
          </a:xfrm>
          <a:custGeom>
            <a:avLst/>
            <a:gdLst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3484819 w 3484819"/>
              <a:gd name="connsiteY2" fmla="*/ 3430264 h 3430264"/>
              <a:gd name="connsiteX3" fmla="*/ 0 w 3484819"/>
              <a:gd name="connsiteY3" fmla="*/ 3430264 h 3430264"/>
              <a:gd name="connsiteX4" fmla="*/ 0 w 3484819"/>
              <a:gd name="connsiteY4" fmla="*/ 0 h 3430264"/>
              <a:gd name="connsiteX0" fmla="*/ 0 w 3484819"/>
              <a:gd name="connsiteY0" fmla="*/ 0 h 3430264"/>
              <a:gd name="connsiteX1" fmla="*/ 3484819 w 3484819"/>
              <a:gd name="connsiteY1" fmla="*/ 0 h 3430264"/>
              <a:gd name="connsiteX2" fmla="*/ 0 w 3484819"/>
              <a:gd name="connsiteY2" fmla="*/ 3430264 h 3430264"/>
              <a:gd name="connsiteX3" fmla="*/ 0 w 3484819"/>
              <a:gd name="connsiteY3" fmla="*/ 0 h 3430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819" h="3430264">
                <a:moveTo>
                  <a:pt x="0" y="0"/>
                </a:moveTo>
                <a:lnTo>
                  <a:pt x="3484819" y="0"/>
                </a:lnTo>
                <a:lnTo>
                  <a:pt x="0" y="34302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226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1766D0-745A-4921-A68E-56642A650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E9DFC-7887-EF70-899B-997F1D061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039" y="1334552"/>
            <a:ext cx="4476055" cy="508821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500" b="1" dirty="0" err="1">
                <a:effectLst/>
                <a:latin typeface="Helvetica Neue" panose="02000503000000020004" pitchFamily="2" charset="0"/>
              </a:rPr>
              <a:t>Üç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farklı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çatlak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uzunluğuna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iki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farklı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çatlak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geometrisine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sahip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numuneler</a:t>
            </a:r>
            <a:r>
              <a:rPr lang="en-US" sz="1500" b="1" dirty="0">
                <a:effectLst/>
                <a:latin typeface="Helvetica Neue" panose="02000503000000020004" pitchFamily="2" charset="0"/>
              </a:rPr>
              <a:t>,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üç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farklı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deformasyon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hızında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testlerine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tabi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tutulmuştur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. Test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sonuçları</a:t>
            </a:r>
            <a:r>
              <a:rPr lang="en-US" sz="1500" b="1" dirty="0">
                <a:effectLst/>
                <a:latin typeface="Helvetica Neue" panose="02000503000000020004" pitchFamily="2" charset="0"/>
              </a:rPr>
              <a:t>,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dört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makine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öğrenimi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algoritması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için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veri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kümesi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dirty="0" err="1">
                <a:effectLst/>
                <a:latin typeface="Helvetica Neue" panose="02000503000000020004" pitchFamily="2" charset="0"/>
              </a:rPr>
              <a:t>olarak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kullanıldı</a:t>
            </a:r>
            <a:r>
              <a:rPr lang="en-US" sz="1500" b="1" dirty="0">
                <a:latin typeface="Helvetica Neue" panose="02000503000000020004" pitchFamily="2" charset="0"/>
              </a:rPr>
              <a:t>.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500" b="1" dirty="0">
              <a:latin typeface="Helvetica Neue" panose="02000503000000020004" pitchFamily="2" charset="0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500" b="1" dirty="0" err="1">
                <a:latin typeface="Helvetica Neue" panose="02000503000000020004" pitchFamily="2" charset="0"/>
              </a:rPr>
              <a:t>Kullanılan</a:t>
            </a:r>
            <a:r>
              <a:rPr lang="en-US" sz="1500" b="1" dirty="0"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latin typeface="Helvetica Neue" panose="02000503000000020004" pitchFamily="2" charset="0"/>
              </a:rPr>
              <a:t>Algoritmalar</a:t>
            </a:r>
            <a:endParaRPr lang="en-US" sz="1500" b="1" dirty="0">
              <a:latin typeface="Helvetica Neue" panose="02000503000000020004" pitchFamily="2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500" b="1" dirty="0" err="1">
                <a:effectLst/>
                <a:latin typeface="Helvetica Neue" panose="02000503000000020004" pitchFamily="2" charset="0"/>
              </a:rPr>
              <a:t>Karar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Ağaçları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>
                <a:effectLst/>
                <a:latin typeface="Helvetica Neue" panose="02000503000000020004" pitchFamily="2" charset="0"/>
              </a:rPr>
              <a:t>(DT),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Rastgele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>
                <a:effectLst/>
                <a:latin typeface="Helvetica Neue" panose="02000503000000020004" pitchFamily="2" charset="0"/>
              </a:rPr>
              <a:t>Orman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>
                <a:effectLst/>
                <a:latin typeface="Helvetica Neue" panose="02000503000000020004" pitchFamily="2" charset="0"/>
              </a:rPr>
              <a:t>(RF),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Destek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Vektör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Makineleri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>
                <a:effectLst/>
                <a:latin typeface="Helvetica Neue" panose="02000503000000020004" pitchFamily="2" charset="0"/>
              </a:rPr>
              <a:t>(SVM)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Yapay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Sinir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 err="1">
                <a:effectLst/>
                <a:latin typeface="Helvetica Neue" panose="02000503000000020004" pitchFamily="2" charset="0"/>
              </a:rPr>
              <a:t>Ağları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500" b="1" dirty="0">
                <a:effectLst/>
                <a:latin typeface="Helvetica Neue" panose="02000503000000020004" pitchFamily="2" charset="0"/>
              </a:rPr>
              <a:t>(YSA).</a:t>
            </a:r>
            <a:r>
              <a:rPr lang="en-US" sz="1500" dirty="0">
                <a:effectLst/>
                <a:latin typeface="Helvetica Neue" panose="02000503000000020004" pitchFamily="2" charset="0"/>
              </a:rPr>
              <a:t> </a:t>
            </a:r>
          </a:p>
          <a:p>
            <a:pPr marL="0" indent="0">
              <a:lnSpc>
                <a:spcPct val="110000"/>
              </a:lnSpc>
              <a:buNone/>
            </a:pPr>
            <a:endParaRPr lang="en-TR" sz="15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3F1E3F-D7BF-4DB5-8016-70B9E385E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D0D3E7A-8DF6-4A78-A03C-86AD69746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DBE701-EEF1-2112-458D-05D7C3331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583" y="1334552"/>
            <a:ext cx="4788861" cy="271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00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F1DF5-3835-0739-A174-58078D732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929690"/>
          </a:xfrm>
        </p:spPr>
        <p:txBody>
          <a:bodyPr/>
          <a:lstStyle/>
          <a:p>
            <a:pPr algn="ctr"/>
            <a:r>
              <a:rPr lang="en-US" sz="1800" dirty="0">
                <a:effectLst/>
                <a:latin typeface="Arial,Italic"/>
              </a:rPr>
              <a:t>	Decision Trees (DT)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DC199-6D48-BC74-71EB-AD4AA78E7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err="1">
                <a:effectLst/>
                <a:latin typeface="Arial" panose="020B0604020202020204" pitchFamily="34" charset="0"/>
              </a:rPr>
              <a:t>İstatistiksel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öğrenme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veri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madenciliğinde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yaygın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olarak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kullanılan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bir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algoritmadır</a:t>
            </a:r>
            <a:r>
              <a:rPr lang="en-US" sz="1800" dirty="0">
                <a:effectLst/>
                <a:latin typeface="Arial" panose="020B0604020202020204" pitchFamily="34" charset="0"/>
              </a:rPr>
              <a:t>. DT,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basit</a:t>
            </a:r>
            <a:r>
              <a:rPr lang="en-US" sz="1800" dirty="0">
                <a:effectLst/>
                <a:latin typeface="Arial" panose="020B0604020202020204" pitchFamily="34" charset="0"/>
              </a:rPr>
              <a:t> “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eğer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öyleyse</a:t>
            </a:r>
            <a:r>
              <a:rPr lang="en-US" sz="1800" dirty="0">
                <a:effectLst/>
                <a:latin typeface="Arial" panose="020B0604020202020204" pitchFamily="34" charset="0"/>
              </a:rPr>
              <a:t>”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karar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kurallarını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kullanır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denetimli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öğrenmede</a:t>
            </a:r>
            <a:r>
              <a:rPr lang="en-US" sz="1800" dirty="0">
                <a:effectLst/>
                <a:latin typeface="Arial" panose="020B0604020202020204" pitchFamily="34" charset="0"/>
              </a:rPr>
              <a:t> hem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sınıflandırma</a:t>
            </a:r>
            <a:r>
              <a:rPr lang="en-US" sz="1800" dirty="0">
                <a:effectLst/>
                <a:latin typeface="Arial" panose="020B0604020202020204" pitchFamily="34" charset="0"/>
              </a:rPr>
              <a:t> hem de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regresyon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için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kullanılır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687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8CD39-AEC7-F596-99E0-4D52C22D5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1800" dirty="0">
                <a:effectLst/>
                <a:latin typeface="Arial" panose="020B0604020202020204" pitchFamily="34" charset="0"/>
              </a:rPr>
              <a:t>Random Forest (RF)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4D385-4E24-9422-65EF-00E33FADC2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Arial" panose="020B0604020202020204" pitchFamily="34" charset="0"/>
              </a:rPr>
              <a:t>Bu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yöntem</a:t>
            </a:r>
            <a:r>
              <a:rPr lang="en-US" sz="1800" dirty="0">
                <a:effectLst/>
                <a:latin typeface="Arial" panose="020B0604020202020204" pitchFamily="34" charset="0"/>
              </a:rPr>
              <a:t>, DT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ormanı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şeklinde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tasarlanmıştır</a:t>
            </a:r>
            <a:r>
              <a:rPr lang="en-US" sz="1800" dirty="0">
                <a:effectLst/>
                <a:latin typeface="Arial" panose="020B0604020202020204" pitchFamily="34" charset="0"/>
              </a:rPr>
              <a:t>. RF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algoritması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ile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sınıflandırma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veya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regresyon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ağaçları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oluşturulabilir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kümeleme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yapılabilir</a:t>
            </a:r>
            <a:r>
              <a:rPr lang="en-US" sz="1800" dirty="0">
                <a:effectLst/>
                <a:latin typeface="Arial" panose="020B0604020202020204" pitchFamily="34" charset="0"/>
              </a:rPr>
              <a:t>.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Ormandaki</a:t>
            </a:r>
            <a:r>
              <a:rPr lang="en-US" sz="1800" dirty="0">
                <a:effectLst/>
                <a:latin typeface="Arial" panose="020B0604020202020204" pitchFamily="34" charset="0"/>
              </a:rPr>
              <a:t> her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bir</a:t>
            </a:r>
            <a:r>
              <a:rPr lang="en-US" sz="1800" dirty="0">
                <a:effectLst/>
                <a:latin typeface="Arial" panose="020B0604020202020204" pitchFamily="34" charset="0"/>
              </a:rPr>
              <a:t> DT,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önyükleme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tekniğini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kullanarak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orijinal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veri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kümesinden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örnek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seçilerek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800" dirty="0">
                <a:effectLst/>
                <a:latin typeface="Arial" panose="020B0604020202020204" pitchFamily="34" charset="0"/>
              </a:rPr>
              <a:t> her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karar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düğümündeki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tüm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değişkenlerin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rastgele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sayısı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seçilerek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oluşturulur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477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49DFF-5F36-4D73-4AE5-5CB7828C6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1800" dirty="0">
                <a:effectLst/>
                <a:latin typeface="Arial,Italic"/>
              </a:rPr>
              <a:t>Support Vector Machine (SVM)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D708A-1858-25C1-507A-1585D51BE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 err="1">
                <a:effectLst/>
                <a:latin typeface="Arial" panose="020B0604020202020204" pitchFamily="34" charset="0"/>
              </a:rPr>
              <a:t>Başlangıçta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ikili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sınıflandırma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problemleri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için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geliştirilip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kullanılırken</a:t>
            </a:r>
            <a:r>
              <a:rPr lang="en-US" sz="1800" dirty="0">
                <a:effectLst/>
                <a:latin typeface="Arial" panose="020B0604020202020204" pitchFamily="34" charset="0"/>
              </a:rPr>
              <a:t>,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daha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sonra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doğrusal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doğrusal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olmayan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regresyona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genişletilmiştir</a:t>
            </a:r>
            <a:r>
              <a:rPr lang="en-US" sz="1800" dirty="0">
                <a:effectLst/>
                <a:latin typeface="Arial" panose="020B0604020202020204" pitchFamily="34" charset="0"/>
              </a:rPr>
              <a:t>.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SVM'nin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amacı</a:t>
            </a:r>
            <a:r>
              <a:rPr lang="en-US" sz="1800" dirty="0">
                <a:effectLst/>
                <a:latin typeface="Arial" panose="020B0604020202020204" pitchFamily="34" charset="0"/>
              </a:rPr>
              <a:t>,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sınıfları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birbirinden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ayıran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800" dirty="0">
                <a:effectLst/>
                <a:latin typeface="Arial" panose="020B0604020202020204" pitchFamily="34" charset="0"/>
              </a:rPr>
              <a:t> her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iki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sınıftan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en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uzak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olan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hiper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düzlemi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bulmaktır</a:t>
            </a:r>
            <a:r>
              <a:rPr lang="en-US" sz="1800" dirty="0">
                <a:effectLst/>
                <a:latin typeface="Arial" panose="020B0604020202020204" pitchFamily="34" charset="0"/>
              </a:rPr>
              <a:t>.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Doğrusal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olarak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ayrılamayan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durumlarda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veriler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daha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yüksek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boyutlu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başka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bir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alana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taşınır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bu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boşlukta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sınıflandırma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yapılır</a:t>
            </a:r>
            <a:r>
              <a:rPr lang="en-US" sz="1800" dirty="0">
                <a:effectLst/>
                <a:latin typeface="Arial" panose="020B0604020202020204" pitchFamily="34" charset="0"/>
              </a:rPr>
              <a:t>.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Sınıflandırma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süreçleri</a:t>
            </a:r>
            <a:r>
              <a:rPr lang="en-US" sz="1800" dirty="0">
                <a:effectLst/>
                <a:latin typeface="Arial" panose="020B0604020202020204" pitchFamily="34" charset="0"/>
              </a:rPr>
              <a:t>,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üretilen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vektörleri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kullanarak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verileri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ayırmayı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amaçlarken</a:t>
            </a:r>
            <a:r>
              <a:rPr lang="en-US" sz="1800" dirty="0">
                <a:effectLst/>
                <a:latin typeface="Arial" panose="020B0604020202020204" pitchFamily="34" charset="0"/>
              </a:rPr>
              <a:t>,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regresyon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bazı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yönlerden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bunun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tersini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yapar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mümkün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olduğunca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çok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veri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içerecek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şekilde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destek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vektörlerini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tanımlayarak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bir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hiper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düzlem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oluşturmayı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amaçlar</a:t>
            </a:r>
            <a:r>
              <a:rPr lang="en-US" sz="1800" dirty="0">
                <a:effectLst/>
                <a:latin typeface="Arial" panose="020B0604020202020204" pitchFamily="34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630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1766D0-745A-4921-A68E-56642A650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5ABB32-3D6B-D4EA-18B8-B2723F6E3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4" y="720435"/>
            <a:ext cx="4140096" cy="1507375"/>
          </a:xfrm>
        </p:spPr>
        <p:txBody>
          <a:bodyPr>
            <a:normAutofit/>
          </a:bodyPr>
          <a:lstStyle/>
          <a:p>
            <a:r>
              <a:rPr lang="en-US">
                <a:effectLst/>
                <a:latin typeface="Arial,Italic"/>
              </a:rPr>
              <a:t>Artificial Neural Network (ANN) 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BF358-E5EF-054C-A0C7-C9795012B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4" y="2427316"/>
            <a:ext cx="4140096" cy="35135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 dirty="0" err="1">
                <a:effectLst/>
                <a:latin typeface="Arial" panose="020B0604020202020204" pitchFamily="34" charset="0"/>
              </a:rPr>
              <a:t>İnsan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beyninden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esinlenerek</a:t>
            </a:r>
            <a:r>
              <a:rPr lang="en-US" sz="1500" dirty="0">
                <a:effectLst/>
                <a:latin typeface="Arial" panose="020B0604020202020204" pitchFamily="34" charset="0"/>
              </a:rPr>
              <a:t>,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öğrenme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sürecinin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matematiksel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olarak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modellenmesi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uğraşı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sonucu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ortaya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çıkmıştır</a:t>
            </a:r>
            <a:r>
              <a:rPr lang="en-US" sz="1500" dirty="0">
                <a:effectLst/>
                <a:latin typeface="Arial" panose="020B0604020202020204" pitchFamily="34" charset="0"/>
              </a:rPr>
              <a:t>.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Yapay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sinir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ağları</a:t>
            </a:r>
            <a:r>
              <a:rPr lang="en-US" sz="1500" dirty="0">
                <a:effectLst/>
                <a:latin typeface="Arial" panose="020B0604020202020204" pitchFamily="34" charset="0"/>
              </a:rPr>
              <a:t>,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paralel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dağıtılmıs</a:t>
            </a:r>
            <a:r>
              <a:rPr lang="en-US" sz="1500" dirty="0">
                <a:effectLst/>
                <a:latin typeface="Arial" panose="020B0604020202020204" pitchFamily="34" charset="0"/>
              </a:rPr>
              <a:t>̧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ağlar</a:t>
            </a:r>
            <a:r>
              <a:rPr lang="en-US" sz="1500" dirty="0">
                <a:effectLst/>
                <a:latin typeface="Arial" panose="020B0604020202020204" pitchFamily="34" charset="0"/>
              </a:rPr>
              <a:t>,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bağlantılı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ağlar</a:t>
            </a:r>
            <a:r>
              <a:rPr lang="en-US" sz="1500" dirty="0">
                <a:effectLst/>
                <a:latin typeface="Arial" panose="020B0604020202020204" pitchFamily="34" charset="0"/>
              </a:rPr>
              <a:t>,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nuromorfik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ağlar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gibi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adlarla</a:t>
            </a:r>
            <a:r>
              <a:rPr lang="en-US" sz="1500" dirty="0">
                <a:effectLst/>
                <a:latin typeface="Arial" panose="020B0604020202020204" pitchFamily="34" charset="0"/>
              </a:rPr>
              <a:t> da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tanımlanmaktadır</a:t>
            </a:r>
            <a:r>
              <a:rPr lang="en-US" sz="1500" dirty="0">
                <a:effectLst/>
                <a:latin typeface="Arial" panose="020B0604020202020204" pitchFamily="34" charset="0"/>
              </a:rPr>
              <a:t>.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Yandaki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Şekilde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görüldüğu</a:t>
            </a:r>
            <a:r>
              <a:rPr lang="en-US" sz="1500" dirty="0">
                <a:effectLst/>
                <a:latin typeface="Arial" panose="020B0604020202020204" pitchFamily="34" charset="0"/>
              </a:rPr>
              <a:t>̈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gibi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bir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hücreye</a:t>
            </a:r>
            <a:r>
              <a:rPr lang="en-US" sz="1500" dirty="0">
                <a:effectLst/>
                <a:latin typeface="Arial" panose="020B0604020202020204" pitchFamily="34" charset="0"/>
              </a:rPr>
              <a:t> n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tane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veri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girişi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yapılmaktadır</a:t>
            </a:r>
            <a:r>
              <a:rPr lang="en-US" sz="1500" dirty="0">
                <a:effectLst/>
                <a:latin typeface="Arial" panose="020B0604020202020204" pitchFamily="34" charset="0"/>
              </a:rPr>
              <a:t> (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Xn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veri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girişi</a:t>
            </a:r>
            <a:r>
              <a:rPr lang="en-US" sz="1500" dirty="0">
                <a:effectLst/>
                <a:latin typeface="Arial" panose="020B0604020202020204" pitchFamily="34" charset="0"/>
              </a:rPr>
              <a:t>).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Girilen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veriler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ağırlıklarla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çarpılarak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tüm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veriler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toplanır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sonra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önyargı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eklenir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bunun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sonucunda</a:t>
            </a:r>
            <a:r>
              <a:rPr lang="en-US" sz="1500" dirty="0">
                <a:effectLst/>
                <a:latin typeface="Arial" panose="020B0604020202020204" pitchFamily="34" charset="0"/>
              </a:rPr>
              <a:t> net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yargı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elde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edilir</a:t>
            </a:r>
            <a:r>
              <a:rPr lang="en-US" sz="1500" dirty="0">
                <a:effectLst/>
                <a:latin typeface="Arial" panose="020B0604020202020204" pitchFamily="34" charset="0"/>
              </a:rPr>
              <a:t>. Net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girdi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aktivasyon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fonksiyonundan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geçirilir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ve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bir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veri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çıktısı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elde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edilmis</a:t>
            </a:r>
            <a:r>
              <a:rPr lang="en-US" sz="1500" dirty="0">
                <a:effectLst/>
                <a:latin typeface="Arial" panose="020B0604020202020204" pitchFamily="34" charset="0"/>
              </a:rPr>
              <a:t>̧ </a:t>
            </a:r>
            <a:r>
              <a:rPr lang="en-US" sz="1500" dirty="0" err="1">
                <a:effectLst/>
                <a:latin typeface="Arial" panose="020B0604020202020204" pitchFamily="34" charset="0"/>
              </a:rPr>
              <a:t>olur</a:t>
            </a:r>
            <a:r>
              <a:rPr lang="en-US" sz="1500" dirty="0">
                <a:effectLst/>
                <a:latin typeface="Arial" panose="020B0604020202020204" pitchFamily="34" charset="0"/>
              </a:rPr>
              <a:t> </a:t>
            </a:r>
            <a:endParaRPr lang="en-US" sz="15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3F1E3F-D7BF-4DB5-8016-70B9E385E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D0D3E7A-8DF6-4A78-A03C-86AD69746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D6427B-C821-045A-63B1-5E43A1C37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464" y="1716982"/>
            <a:ext cx="4788861" cy="342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435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1766D0-745A-4921-A68E-56642A650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E9DFC-7887-EF70-899B-997F1D061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4943" y="2538924"/>
            <a:ext cx="4140096" cy="23158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 err="1">
                <a:effectLst/>
                <a:latin typeface="Helvetica Neue" panose="02000503000000020004" pitchFamily="2" charset="0"/>
              </a:rPr>
              <a:t>Çalışma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kapsamında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ilk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olarak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S-2 cam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elyaf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takviyeli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polimer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kompozit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levhalar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üretildi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Bitmiş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kompozit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malzeme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150×30 mm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boyutlarında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kesildi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Daha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sonra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çatlak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boyutunun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tokluğuna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etkisini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belirlemek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için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5, 10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15 mm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uzunluğunda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çatlaklar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oluşturulmuştur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83F1E3F-D7BF-4DB5-8016-70B9E385E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D0D3E7A-8DF6-4A78-A03C-86AD69746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C79CCD-E855-6579-0003-52FA9628B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9066" y="2282887"/>
            <a:ext cx="5517991" cy="28279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0BCFB9-D9B5-0486-5027-BF8E9DFAD1FB}"/>
              </a:ext>
            </a:extLst>
          </p:cNvPr>
          <p:cNvSpPr txBox="1"/>
          <p:nvPr/>
        </p:nvSpPr>
        <p:spPr>
          <a:xfrm>
            <a:off x="6724136" y="1366510"/>
            <a:ext cx="364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Karbon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Lifi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/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Epoksi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Tabakalı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Kompozit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Malzemelerin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Farklı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Ortam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Şartlarındaki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Mod I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Kırılma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Davranışı</a:t>
            </a:r>
            <a:endParaRPr lang="en-TR" sz="12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9234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B4BBC-1BD1-991B-EC13-631242632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28790-B6A9-50F4-D67B-409C4E3A8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R"/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0D61CEE5-1470-B53A-C81E-6F0E93524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0EBFA3D-571D-E647-4C34-7B52502E92EF}"/>
              </a:ext>
            </a:extLst>
          </p:cNvPr>
          <p:cNvSpPr txBox="1">
            <a:spLocks/>
          </p:cNvSpPr>
          <p:nvPr/>
        </p:nvSpPr>
        <p:spPr>
          <a:xfrm>
            <a:off x="854943" y="1597343"/>
            <a:ext cx="4140096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err="1">
                <a:effectLst/>
                <a:latin typeface="Helvetica Neue" panose="02000503000000020004" pitchFamily="2" charset="0"/>
              </a:rPr>
              <a:t>Çatlaklı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kompozit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numuneler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8.3×10-3, 8.3×10-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8.3×10-5 s-1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gerinim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hızlarında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form I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form I/II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çatlaklarının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açılması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durumunda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testine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tabi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tutulmuştur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Deneysel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olarak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incelenen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tüm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parametrelerde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S-2 cam/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epoksi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kompozit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malzemenin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mukavemeti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hesaplamaları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yapılmıştır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Ortaya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çıkan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mukavemet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değerleri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,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makine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öğrenmesi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algoritmalarını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içeren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programa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veri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seti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olarak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sunuldu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F21D60B9-C467-6C9B-A4A1-FEA5D3EF08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C373552F-BF2A-FC8A-5B17-A261C842A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C6EC127-DE8B-E70A-61B6-9D730D660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9066" y="2282887"/>
            <a:ext cx="5517991" cy="28279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180112-C90A-6A52-202D-04F5BBBA5485}"/>
              </a:ext>
            </a:extLst>
          </p:cNvPr>
          <p:cNvSpPr txBox="1"/>
          <p:nvPr/>
        </p:nvSpPr>
        <p:spPr>
          <a:xfrm>
            <a:off x="6724136" y="1366510"/>
            <a:ext cx="364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Karbon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Lifi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/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Epoksi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Tabakalı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Kompozit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Malzemelerin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Farklı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Ortam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Şartlarındaki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Mod I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Kırılma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Davranışı</a:t>
            </a:r>
            <a:endParaRPr lang="en-TR" sz="12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410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98A58-46C0-5127-4A64-26DFCCFC0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77BCD-E467-8D39-9DA0-6EE36B15A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R" dirty="0"/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694C9409-16F4-F3C6-732D-C43628F7C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CA47FED-6C0E-DD10-CE1D-5CF829853F59}"/>
              </a:ext>
            </a:extLst>
          </p:cNvPr>
          <p:cNvSpPr txBox="1">
            <a:spLocks/>
          </p:cNvSpPr>
          <p:nvPr/>
        </p:nvSpPr>
        <p:spPr>
          <a:xfrm>
            <a:off x="854943" y="2282887"/>
            <a:ext cx="4140096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effectLst/>
                <a:latin typeface="Helvetica Neue" panose="02000503000000020004" pitchFamily="2" charset="0"/>
              </a:rPr>
              <a:t> 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Orange'da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makine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öğrenimi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analizleri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latin typeface="Helvetica Neue" panose="02000503000000020004" pitchFamily="2" charset="0"/>
              </a:rPr>
              <a:t>gerçekleştirildi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Orange,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veri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görselleştirme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,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makine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öğrenimi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,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veri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madenciliği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veri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analizi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için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bileşen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tabanlı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görsel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yazılım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paketidir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</a:t>
            </a:r>
          </a:p>
          <a:p>
            <a:pPr marL="0" indent="0">
              <a:buNone/>
            </a:pPr>
            <a:endParaRPr lang="en-US" sz="1600" dirty="0">
              <a:latin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1600" dirty="0" err="1">
                <a:effectLst/>
                <a:latin typeface="Helvetica Neue" panose="02000503000000020004" pitchFamily="2" charset="0"/>
              </a:rPr>
              <a:t>Makine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öğrenimi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analizleri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iki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adımda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gerçekleştirilmiştir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8B8C4254-6502-51DA-F4F9-9D95A7CAF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F1586215-4A95-82B5-1398-151CF20B0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D6E3E9-938F-4E9A-62C3-D799DF50C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9066" y="2282887"/>
            <a:ext cx="5517991" cy="28279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1EC052-724A-37E1-8979-9EF4D586FCA7}"/>
              </a:ext>
            </a:extLst>
          </p:cNvPr>
          <p:cNvSpPr txBox="1"/>
          <p:nvPr/>
        </p:nvSpPr>
        <p:spPr>
          <a:xfrm>
            <a:off x="6606149" y="1451947"/>
            <a:ext cx="364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Karbon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Lifi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/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Epoksi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Tabakalı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Kompozit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Malzemelerin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Farklı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Ortam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Şartlarındaki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Mod I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Kırılma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Davranışı</a:t>
            </a:r>
            <a:endParaRPr lang="en-TR" sz="12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402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0901EA4-6CA0-4A64-939C-F76E88D15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860959F-067E-8EB2-27A8-862A517DB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5"/>
            <a:ext cx="4855352" cy="78971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Amaç</a:t>
            </a:r>
            <a:endParaRPr lang="en-US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C0B6994-1ED8-7007-DE8A-F24724697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1929303"/>
            <a:ext cx="5018638" cy="420826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b="1" dirty="0" err="1">
                <a:effectLst/>
              </a:rPr>
              <a:t>Kompleks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göçme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mekanizmalarına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sahip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kompozit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malzemelerin</a:t>
            </a:r>
            <a:r>
              <a:rPr lang="en-US" dirty="0">
                <a:effectLst/>
              </a:rPr>
              <a:t> </a:t>
            </a:r>
            <a:r>
              <a:rPr lang="en-US" b="1" dirty="0" err="1">
                <a:effectLst/>
              </a:rPr>
              <a:t>malzeme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seçiminde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kırılma</a:t>
            </a:r>
            <a:r>
              <a:rPr lang="en-US" dirty="0">
                <a:effectLst/>
              </a:rPr>
              <a:t> </a:t>
            </a:r>
            <a:r>
              <a:rPr lang="en-US" b="1" dirty="0" err="1">
                <a:effectLst/>
              </a:rPr>
              <a:t>davranışlarının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bilinmesi</a:t>
            </a:r>
            <a:r>
              <a:rPr lang="en-US" dirty="0">
                <a:effectLst/>
              </a:rPr>
              <a:t>, </a:t>
            </a:r>
            <a:r>
              <a:rPr lang="en-US" b="1" dirty="0" err="1">
                <a:effectLst/>
              </a:rPr>
              <a:t>beklenmedik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kırılma</a:t>
            </a:r>
            <a:r>
              <a:rPr lang="en-US" dirty="0">
                <a:effectLst/>
              </a:rPr>
              <a:t> </a:t>
            </a:r>
            <a:r>
              <a:rPr lang="en-US" b="1" dirty="0" err="1">
                <a:effectLst/>
              </a:rPr>
              <a:t>hasarlarına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karşı</a:t>
            </a:r>
            <a:r>
              <a:rPr lang="en-US" dirty="0">
                <a:effectLst/>
              </a:rPr>
              <a:t> </a:t>
            </a:r>
            <a:r>
              <a:rPr lang="en-US" b="1" dirty="0" err="1">
                <a:effectLst/>
              </a:rPr>
              <a:t>binanın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ömrünün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ve</a:t>
            </a:r>
            <a:r>
              <a:rPr lang="en-US" dirty="0">
                <a:effectLst/>
              </a:rPr>
              <a:t> </a:t>
            </a:r>
            <a:r>
              <a:rPr lang="en-US" b="1" dirty="0" err="1">
                <a:effectLst/>
              </a:rPr>
              <a:t>güvenliğinin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sağlanması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açısından</a:t>
            </a:r>
            <a:r>
              <a:rPr lang="en-US" dirty="0">
                <a:effectLst/>
              </a:rPr>
              <a:t> </a:t>
            </a:r>
            <a:r>
              <a:rPr lang="en-US" b="1" dirty="0" err="1">
                <a:effectLst/>
              </a:rPr>
              <a:t>önemlidir</a:t>
            </a:r>
            <a:r>
              <a:rPr lang="en-US" b="1" dirty="0">
                <a:effectLst/>
              </a:rPr>
              <a:t>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>
                <a:effectLst/>
              </a:rPr>
              <a:t>Amaç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bu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kırılma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davranışlarını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makina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öğrenmesi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ile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ön</a:t>
            </a:r>
            <a:r>
              <a:rPr lang="en-US" b="1" dirty="0">
                <a:effectLst/>
              </a:rPr>
              <a:t> </a:t>
            </a:r>
            <a:r>
              <a:rPr lang="en-US" b="1" dirty="0" err="1">
                <a:effectLst/>
              </a:rPr>
              <a:t>görebilmektir</a:t>
            </a:r>
            <a:r>
              <a:rPr lang="en-US" b="1" dirty="0">
                <a:effectLst/>
              </a:rPr>
              <a:t>.</a:t>
            </a:r>
            <a:endParaRPr lang="en-US" dirty="0">
              <a:effectLst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b="1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E3B2BA1-50FC-4574-838F-AB0B5B93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3268" y="3431554"/>
            <a:ext cx="3488732" cy="3432751"/>
          </a:xfrm>
          <a:custGeom>
            <a:avLst/>
            <a:gdLst>
              <a:gd name="connsiteX0" fmla="*/ 3488731 w 3488732"/>
              <a:gd name="connsiteY0" fmla="*/ 0 h 3432751"/>
              <a:gd name="connsiteX1" fmla="*/ 3488732 w 3488732"/>
              <a:gd name="connsiteY1" fmla="*/ 0 h 3432751"/>
              <a:gd name="connsiteX2" fmla="*/ 3488732 w 3488732"/>
              <a:gd name="connsiteY2" fmla="*/ 3432751 h 3432751"/>
              <a:gd name="connsiteX3" fmla="*/ 0 w 3488732"/>
              <a:gd name="connsiteY3" fmla="*/ 3432751 h 3432751"/>
              <a:gd name="connsiteX4" fmla="*/ 0 w 3488732"/>
              <a:gd name="connsiteY4" fmla="*/ 3431630 h 3432751"/>
              <a:gd name="connsiteX5" fmla="*/ 80 w 3488732"/>
              <a:gd name="connsiteY5" fmla="*/ 3431628 h 3432751"/>
              <a:gd name="connsiteX6" fmla="*/ 7516 w 3488732"/>
              <a:gd name="connsiteY6" fmla="*/ 3431628 h 3432751"/>
              <a:gd name="connsiteX7" fmla="*/ 7516 w 3488732"/>
              <a:gd name="connsiteY7" fmla="*/ 3431443 h 3432751"/>
              <a:gd name="connsiteX8" fmla="*/ 179530 w 3488732"/>
              <a:gd name="connsiteY8" fmla="*/ 3427154 h 3432751"/>
              <a:gd name="connsiteX9" fmla="*/ 3484471 w 3488732"/>
              <a:gd name="connsiteY9" fmla="*/ 162232 h 3432751"/>
              <a:gd name="connsiteX10" fmla="*/ 3488328 w 3488732"/>
              <a:gd name="connsiteY10" fmla="*/ 6924 h 3432751"/>
              <a:gd name="connsiteX11" fmla="*/ 3488731 w 3488732"/>
              <a:gd name="connsiteY11" fmla="*/ 6924 h 343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88732" h="3432751">
                <a:moveTo>
                  <a:pt x="3488731" y="0"/>
                </a:moveTo>
                <a:lnTo>
                  <a:pt x="3488732" y="0"/>
                </a:lnTo>
                <a:lnTo>
                  <a:pt x="3488732" y="3432751"/>
                </a:lnTo>
                <a:lnTo>
                  <a:pt x="0" y="3432751"/>
                </a:lnTo>
                <a:lnTo>
                  <a:pt x="0" y="3431630"/>
                </a:lnTo>
                <a:lnTo>
                  <a:pt x="80" y="3431628"/>
                </a:lnTo>
                <a:lnTo>
                  <a:pt x="7516" y="3431628"/>
                </a:lnTo>
                <a:lnTo>
                  <a:pt x="7516" y="3431443"/>
                </a:lnTo>
                <a:lnTo>
                  <a:pt x="179530" y="3427154"/>
                </a:lnTo>
                <a:cubicBezTo>
                  <a:pt x="1965266" y="3337873"/>
                  <a:pt x="3396747" y="1924247"/>
                  <a:pt x="3484471" y="162232"/>
                </a:cubicBezTo>
                <a:lnTo>
                  <a:pt x="3488328" y="6924"/>
                </a:lnTo>
                <a:lnTo>
                  <a:pt x="3488731" y="692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5F21F5-C123-20AA-F582-AFF1AD2BAF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46" r="38250" b="-1"/>
          <a:stretch/>
        </p:blipFill>
        <p:spPr>
          <a:xfrm>
            <a:off x="6967018" y="10"/>
            <a:ext cx="5224982" cy="6863174"/>
          </a:xfrm>
          <a:custGeom>
            <a:avLst/>
            <a:gdLst/>
            <a:ahLst/>
            <a:cxnLst/>
            <a:rect l="l" t="t" r="r" b="b"/>
            <a:pathLst>
              <a:path w="5224982" h="6846790">
                <a:moveTo>
                  <a:pt x="0" y="0"/>
                </a:moveTo>
                <a:lnTo>
                  <a:pt x="5224981" y="0"/>
                </a:lnTo>
                <a:lnTo>
                  <a:pt x="5224981" y="3414038"/>
                </a:lnTo>
                <a:lnTo>
                  <a:pt x="5224982" y="3414038"/>
                </a:lnTo>
                <a:lnTo>
                  <a:pt x="5224981" y="3414080"/>
                </a:lnTo>
                <a:lnTo>
                  <a:pt x="5224981" y="3430264"/>
                </a:lnTo>
                <a:lnTo>
                  <a:pt x="5224578" y="3430264"/>
                </a:lnTo>
                <a:lnTo>
                  <a:pt x="5220721" y="3585201"/>
                </a:lnTo>
                <a:cubicBezTo>
                  <a:pt x="5132997" y="5343007"/>
                  <a:pt x="3701516" y="6753257"/>
                  <a:pt x="1915780" y="6842324"/>
                </a:cubicBezTo>
                <a:lnTo>
                  <a:pt x="1743766" y="6846603"/>
                </a:lnTo>
                <a:lnTo>
                  <a:pt x="1743766" y="6846788"/>
                </a:lnTo>
                <a:lnTo>
                  <a:pt x="1736330" y="6846788"/>
                </a:lnTo>
                <a:lnTo>
                  <a:pt x="1736250" y="6846790"/>
                </a:lnTo>
                <a:lnTo>
                  <a:pt x="1736250" y="6846788"/>
                </a:lnTo>
                <a:lnTo>
                  <a:pt x="0" y="6846788"/>
                </a:lnTo>
                <a:close/>
              </a:path>
            </a:pathLst>
          </a:cu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2D34D0-609D-7276-9C8C-FF0CF9E30208}"/>
              </a:ext>
            </a:extLst>
          </p:cNvPr>
          <p:cNvSpPr txBox="1"/>
          <p:nvPr/>
        </p:nvSpPr>
        <p:spPr>
          <a:xfrm>
            <a:off x="2278743" y="18433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9941355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7FC4B-8237-1538-B386-486905B27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81493-6BCA-7431-A2B1-1ABB68DC5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R" dirty="0"/>
          </a:p>
        </p:txBody>
      </p:sp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0FFF2FF5-461D-69E5-C324-29DDE24FB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62F97D0-5DCF-DADE-1F49-0200C3895DE3}"/>
              </a:ext>
            </a:extLst>
          </p:cNvPr>
          <p:cNvSpPr txBox="1">
            <a:spLocks/>
          </p:cNvSpPr>
          <p:nvPr/>
        </p:nvSpPr>
        <p:spPr>
          <a:xfrm>
            <a:off x="854943" y="1597343"/>
            <a:ext cx="4140096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effectLst/>
                <a:latin typeface="Helvetica Neue" panose="02000503000000020004" pitchFamily="2" charset="0"/>
              </a:rPr>
              <a:t>İlk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adımda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,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deneysel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olarak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incelenen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her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test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parametresinin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kopma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mukavemeti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değerleri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değerlendirildi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İkinci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adımda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,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denenmemiş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vakaların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mukavemeti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tahminleri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elde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edildi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 Bu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bağlamda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tokluğu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, 1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mm'lik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artışlarla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1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ile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15 mm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arasındaki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çatlak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uzunlukları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için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 </a:t>
            </a:r>
            <a:r>
              <a:rPr lang="en-US" sz="1600" dirty="0" err="1">
                <a:effectLst/>
                <a:latin typeface="Helvetica Neue" panose="02000503000000020004" pitchFamily="2" charset="0"/>
              </a:rPr>
              <a:t>değerlendirilmiştir</a:t>
            </a:r>
            <a:r>
              <a:rPr lang="en-US" sz="1600" dirty="0"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47701A0A-B596-C343-89AB-F43116381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11">
            <a:extLst>
              <a:ext uri="{FF2B5EF4-FFF2-40B4-BE49-F238E27FC236}">
                <a16:creationId xmlns:a16="http://schemas.microsoft.com/office/drawing/2014/main" id="{C104B330-9EE5-13AB-DB2A-0242E78ED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244DC9-0AD9-101C-0824-3D31979C8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9066" y="2282887"/>
            <a:ext cx="5517991" cy="28279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37533E-1189-972E-6DF1-48A47CEFF57A}"/>
              </a:ext>
            </a:extLst>
          </p:cNvPr>
          <p:cNvSpPr txBox="1"/>
          <p:nvPr/>
        </p:nvSpPr>
        <p:spPr>
          <a:xfrm>
            <a:off x="6724136" y="1366510"/>
            <a:ext cx="3645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Karbon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Lifi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/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Epoksi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Tabakalı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Kompozit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Malzemelerin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Farklı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Ortam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Şartlarındaki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Mod I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Kırılma</a:t>
            </a:r>
            <a:r>
              <a:rPr lang="en-US" sz="1200" b="0" i="0" dirty="0">
                <a:solidFill>
                  <a:srgbClr val="202124"/>
                </a:solidFill>
                <a:effectLst/>
                <a:latin typeface="Helvetica" pitchFamily="2" charset="0"/>
              </a:rPr>
              <a:t> </a:t>
            </a:r>
            <a:r>
              <a:rPr lang="en-US" sz="1200" b="0" i="0" dirty="0" err="1">
                <a:solidFill>
                  <a:srgbClr val="202124"/>
                </a:solidFill>
                <a:effectLst/>
                <a:latin typeface="Helvetica" pitchFamily="2" charset="0"/>
              </a:rPr>
              <a:t>Davranışı</a:t>
            </a:r>
            <a:endParaRPr lang="en-TR" sz="12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333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DA1766D0-745A-4921-A68E-56642A650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E9DFC-7887-EF70-899B-997F1D061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81" y="1631452"/>
            <a:ext cx="4140096" cy="3513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sonunda</a:t>
            </a:r>
            <a:r>
              <a:rPr lang="en-US" dirty="0">
                <a:effectLst/>
                <a:latin typeface="Helvetica Neue" panose="02000503000000020004" pitchFamily="2" charset="0"/>
              </a:rPr>
              <a:t> da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Analiz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sonuçları</a:t>
            </a:r>
            <a:r>
              <a:rPr lang="en-US" dirty="0">
                <a:effectLst/>
                <a:latin typeface="Helvetica Neue" panose="02000503000000020004" pitchFamily="2" charset="0"/>
              </a:rPr>
              <a:t>,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rastgele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orman</a:t>
            </a:r>
            <a:r>
              <a:rPr lang="en-US" dirty="0">
                <a:effectLst/>
                <a:latin typeface="Helvetica Neue" panose="02000503000000020004" pitchFamily="2" charset="0"/>
              </a:rPr>
              <a:t> (RF)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yapay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sinir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ağı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>
                <a:effectLst/>
                <a:latin typeface="Helvetica Neue" panose="02000503000000020004" pitchFamily="2" charset="0"/>
              </a:rPr>
              <a:t>(YSA)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algoritmalarının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deneysel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sonuçlara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yakın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algoritmalar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olduğunu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göstermiştir</a:t>
            </a:r>
            <a:r>
              <a:rPr lang="en-US" dirty="0">
                <a:effectLst/>
                <a:latin typeface="Helvetica Neue" panose="02000503000000020004" pitchFamily="2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effectLst/>
                <a:latin typeface="Helvetica Neue" panose="02000503000000020004" pitchFamily="2" charset="0"/>
              </a:rPr>
              <a:t>Bu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algoritmalar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ile</a:t>
            </a:r>
            <a:r>
              <a:rPr lang="en-US" dirty="0">
                <a:effectLst/>
                <a:latin typeface="Helvetica Neue" panose="02000503000000020004" pitchFamily="2" charset="0"/>
              </a:rPr>
              <a:t> test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edilen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verilerin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sonuçları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deneysel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sonuçlara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yakın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değerleri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vermiştir</a:t>
            </a:r>
            <a:r>
              <a:rPr lang="en-US" dirty="0">
                <a:effectLst/>
                <a:latin typeface="Helvetica Neue" panose="02000503000000020004" pitchFamily="2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dirty="0">
              <a:effectLst/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dirty="0">
              <a:effectLst/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dirty="0">
              <a:effectLst/>
              <a:latin typeface="Helvetica Neue" panose="02000503000000020004" pitchFamily="2" charset="0"/>
            </a:endParaRPr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583F1E3F-D7BF-4DB5-8016-70B9E385E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D0D3E7A-8DF6-4A78-A03C-86AD69746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857FBF-8E17-CB40-7BEB-D56143433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356" y="1438576"/>
            <a:ext cx="6392238" cy="38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361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1766D0-745A-4921-A68E-56642A650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E9DFC-7887-EF70-899B-997F1D061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184" y="1672242"/>
            <a:ext cx="4140096" cy="3513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ffectLst/>
                <a:latin typeface="Helvetica Neue" panose="02000503000000020004" pitchFamily="2" charset="0"/>
              </a:rPr>
              <a:t>Bu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çalışmanın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amacı</a:t>
            </a:r>
            <a:r>
              <a:rPr lang="en-US" b="1" dirty="0">
                <a:effectLst/>
                <a:latin typeface="Helvetica Neue" panose="02000503000000020004" pitchFamily="2" charset="0"/>
              </a:rPr>
              <a:t>,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farklı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çatlak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uzunlukları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farklı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gerinim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oranlarına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sahip</a:t>
            </a:r>
            <a:r>
              <a:rPr lang="en-US" dirty="0">
                <a:effectLst/>
                <a:latin typeface="Helvetica Neue" panose="02000503000000020004" pitchFamily="2" charset="0"/>
              </a:rPr>
              <a:t> S-2 cam/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epoksi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lamine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kompozit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levhaların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davranışını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incelemektir</a:t>
            </a:r>
            <a:r>
              <a:rPr lang="en-US" b="1" dirty="0">
                <a:effectLst/>
                <a:latin typeface="Helvetica Neue" panose="02000503000000020004" pitchFamily="2" charset="0"/>
              </a:rPr>
              <a:t>.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Kompozit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malzemelerin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davranışlarını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belirlemek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için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birçok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deneysel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çalışmaya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ihtiyaç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vardır</a:t>
            </a:r>
            <a:r>
              <a:rPr lang="en-US" b="1" dirty="0">
                <a:effectLst/>
                <a:latin typeface="Helvetica Neue" panose="02000503000000020004" pitchFamily="2" charset="0"/>
              </a:rPr>
              <a:t>.</a:t>
            </a:r>
          </a:p>
          <a:p>
            <a:pPr marL="0" indent="0">
              <a:buNone/>
            </a:pPr>
            <a:endParaRPr lang="en-TR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83F1E3F-D7BF-4DB5-8016-70B9E385E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D0D3E7A-8DF6-4A78-A03C-86AD69746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ED62ED-3996-7C62-C3EC-24005CBB6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464" y="1064500"/>
            <a:ext cx="4788861" cy="47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368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0901EA4-6CA0-4A64-939C-F76E88D15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D0271-3DD0-AB1E-BEE9-3351E7277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833" y="1375265"/>
            <a:ext cx="4855352" cy="3513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>
                <a:effectLst/>
                <a:latin typeface="Helvetica Neue" panose="02000503000000020004" pitchFamily="2" charset="0"/>
              </a:rPr>
              <a:t>Deneysel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araştırma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ciddi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iş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yükü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maliyeti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içerir</a:t>
            </a:r>
            <a:r>
              <a:rPr lang="en-US" b="1" dirty="0">
                <a:effectLst/>
                <a:latin typeface="Helvetica Neue" panose="02000503000000020004" pitchFamily="2" charset="0"/>
              </a:rPr>
              <a:t>.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</a:p>
          <a:p>
            <a:pPr marL="0" indent="0">
              <a:buNone/>
            </a:pPr>
            <a:endParaRPr lang="en-US" dirty="0">
              <a:latin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dirty="0">
                <a:effectLst/>
                <a:latin typeface="Helvetica Neue" panose="02000503000000020004" pitchFamily="2" charset="0"/>
              </a:rPr>
              <a:t>Bu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incelemenin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amacı</a:t>
            </a:r>
            <a:r>
              <a:rPr lang="en-US" b="1" dirty="0">
                <a:effectLst/>
                <a:latin typeface="Helvetica Neue" panose="02000503000000020004" pitchFamily="2" charset="0"/>
              </a:rPr>
              <a:t>,</a:t>
            </a:r>
            <a:r>
              <a:rPr lang="en-US" dirty="0">
                <a:effectLst/>
                <a:latin typeface="Helvetica Neue" panose="02000503000000020004" pitchFamily="2" charset="0"/>
              </a:rPr>
              <a:t> S-2 cam/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epoksi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lamine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kompozitlerin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tokluğunu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belirlemek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için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makine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öğrenimi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algoritmalarını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kullanan</a:t>
            </a:r>
            <a:r>
              <a:rPr lang="en-US" dirty="0">
                <a:effectLst/>
                <a:latin typeface="Helvetica Neue" panose="02000503000000020004" pitchFamily="2" charset="0"/>
              </a:rPr>
              <a:t> yeni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bir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yaklaşımın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kullanılabileceğini</a:t>
            </a:r>
            <a:r>
              <a:rPr lang="en-US" b="1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göstermektir</a:t>
            </a:r>
            <a:r>
              <a:rPr lang="en-US" b="1" dirty="0">
                <a:effectLst/>
                <a:latin typeface="Helvetica Neue" panose="02000503000000020004" pitchFamily="2" charset="0"/>
              </a:rPr>
              <a:t>.</a:t>
            </a:r>
            <a:endParaRPr lang="en-US" dirty="0">
              <a:effectLst/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TR" dirty="0"/>
          </a:p>
          <a:p>
            <a:pPr marL="0" indent="0">
              <a:buNone/>
            </a:pPr>
            <a:endParaRPr lang="en-TR" dirty="0"/>
          </a:p>
          <a:p>
            <a:pPr marL="0" indent="0">
              <a:buNone/>
            </a:pPr>
            <a:endParaRPr lang="en-TR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E3B2BA1-50FC-4574-838F-AB0B5B93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3268" y="3431554"/>
            <a:ext cx="3488732" cy="3432751"/>
          </a:xfrm>
          <a:custGeom>
            <a:avLst/>
            <a:gdLst>
              <a:gd name="connsiteX0" fmla="*/ 3488731 w 3488732"/>
              <a:gd name="connsiteY0" fmla="*/ 0 h 3432751"/>
              <a:gd name="connsiteX1" fmla="*/ 3488732 w 3488732"/>
              <a:gd name="connsiteY1" fmla="*/ 0 h 3432751"/>
              <a:gd name="connsiteX2" fmla="*/ 3488732 w 3488732"/>
              <a:gd name="connsiteY2" fmla="*/ 3432751 h 3432751"/>
              <a:gd name="connsiteX3" fmla="*/ 0 w 3488732"/>
              <a:gd name="connsiteY3" fmla="*/ 3432751 h 3432751"/>
              <a:gd name="connsiteX4" fmla="*/ 0 w 3488732"/>
              <a:gd name="connsiteY4" fmla="*/ 3431630 h 3432751"/>
              <a:gd name="connsiteX5" fmla="*/ 80 w 3488732"/>
              <a:gd name="connsiteY5" fmla="*/ 3431628 h 3432751"/>
              <a:gd name="connsiteX6" fmla="*/ 7516 w 3488732"/>
              <a:gd name="connsiteY6" fmla="*/ 3431628 h 3432751"/>
              <a:gd name="connsiteX7" fmla="*/ 7516 w 3488732"/>
              <a:gd name="connsiteY7" fmla="*/ 3431443 h 3432751"/>
              <a:gd name="connsiteX8" fmla="*/ 179530 w 3488732"/>
              <a:gd name="connsiteY8" fmla="*/ 3427154 h 3432751"/>
              <a:gd name="connsiteX9" fmla="*/ 3484471 w 3488732"/>
              <a:gd name="connsiteY9" fmla="*/ 162232 h 3432751"/>
              <a:gd name="connsiteX10" fmla="*/ 3488328 w 3488732"/>
              <a:gd name="connsiteY10" fmla="*/ 6924 h 3432751"/>
              <a:gd name="connsiteX11" fmla="*/ 3488731 w 3488732"/>
              <a:gd name="connsiteY11" fmla="*/ 6924 h 343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88732" h="3432751">
                <a:moveTo>
                  <a:pt x="3488731" y="0"/>
                </a:moveTo>
                <a:lnTo>
                  <a:pt x="3488732" y="0"/>
                </a:lnTo>
                <a:lnTo>
                  <a:pt x="3488732" y="3432751"/>
                </a:lnTo>
                <a:lnTo>
                  <a:pt x="0" y="3432751"/>
                </a:lnTo>
                <a:lnTo>
                  <a:pt x="0" y="3431630"/>
                </a:lnTo>
                <a:lnTo>
                  <a:pt x="80" y="3431628"/>
                </a:lnTo>
                <a:lnTo>
                  <a:pt x="7516" y="3431628"/>
                </a:lnTo>
                <a:lnTo>
                  <a:pt x="7516" y="3431443"/>
                </a:lnTo>
                <a:lnTo>
                  <a:pt x="179530" y="3427154"/>
                </a:lnTo>
                <a:cubicBezTo>
                  <a:pt x="1965266" y="3337873"/>
                  <a:pt x="3396747" y="1924247"/>
                  <a:pt x="3484471" y="162232"/>
                </a:cubicBezTo>
                <a:lnTo>
                  <a:pt x="3488328" y="6924"/>
                </a:lnTo>
                <a:lnTo>
                  <a:pt x="3488731" y="692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A road with trees on the side&#10;&#10;Description automatically generated with medium confidence">
            <a:extLst>
              <a:ext uri="{FF2B5EF4-FFF2-40B4-BE49-F238E27FC236}">
                <a16:creationId xmlns:a16="http://schemas.microsoft.com/office/drawing/2014/main" id="{001CCED9-7B09-3E84-1E5B-588F4EEE6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39"/>
          <a:stretch/>
        </p:blipFill>
        <p:spPr>
          <a:xfrm>
            <a:off x="6967018" y="10"/>
            <a:ext cx="5224982" cy="6863174"/>
          </a:xfrm>
          <a:custGeom>
            <a:avLst/>
            <a:gdLst/>
            <a:ahLst/>
            <a:cxnLst/>
            <a:rect l="l" t="t" r="r" b="b"/>
            <a:pathLst>
              <a:path w="5224982" h="6846790">
                <a:moveTo>
                  <a:pt x="0" y="0"/>
                </a:moveTo>
                <a:lnTo>
                  <a:pt x="5224981" y="0"/>
                </a:lnTo>
                <a:lnTo>
                  <a:pt x="5224981" y="3414038"/>
                </a:lnTo>
                <a:lnTo>
                  <a:pt x="5224982" y="3414038"/>
                </a:lnTo>
                <a:lnTo>
                  <a:pt x="5224981" y="3414080"/>
                </a:lnTo>
                <a:lnTo>
                  <a:pt x="5224981" y="3430264"/>
                </a:lnTo>
                <a:lnTo>
                  <a:pt x="5224578" y="3430264"/>
                </a:lnTo>
                <a:lnTo>
                  <a:pt x="5220721" y="3585201"/>
                </a:lnTo>
                <a:cubicBezTo>
                  <a:pt x="5132997" y="5343007"/>
                  <a:pt x="3701516" y="6753257"/>
                  <a:pt x="1915780" y="6842324"/>
                </a:cubicBezTo>
                <a:lnTo>
                  <a:pt x="1743766" y="6846603"/>
                </a:lnTo>
                <a:lnTo>
                  <a:pt x="1743766" y="6846788"/>
                </a:lnTo>
                <a:lnTo>
                  <a:pt x="1736330" y="6846788"/>
                </a:lnTo>
                <a:lnTo>
                  <a:pt x="1736250" y="6846790"/>
                </a:lnTo>
                <a:lnTo>
                  <a:pt x="1736250" y="6846788"/>
                </a:lnTo>
                <a:lnTo>
                  <a:pt x="0" y="68467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34588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0A858-9B53-776D-06C8-5DB149475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774069"/>
          </a:xfrm>
        </p:spPr>
        <p:txBody>
          <a:bodyPr/>
          <a:lstStyle/>
          <a:p>
            <a:pPr algn="ctr"/>
            <a:r>
              <a:rPr lang="en-TR" dirty="0"/>
              <a:t>Komposit Nedir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E76E7-AB00-E32C-030E-78AE4ECFA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1838632"/>
            <a:ext cx="9950103" cy="410219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En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az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iki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farklı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malzemenin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makro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boyutlarda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birleşerek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oluşturduğu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yeni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malzemeye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kompozit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denir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.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Kompozit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üretimindeki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amaç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tek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başına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uygun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olmayan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birbiri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içerisinde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çözünemeyen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malzemeleri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kullanım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alanlarına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uygun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özellikleri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verebilecek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duruma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getirmek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için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yeni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özellikler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katmaktır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. (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Dayanım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hafiflik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esneklik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maliyet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vb.) 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Kompozit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malzemeler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ana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yapısını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iki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bileşenden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oluştururlar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. 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Matris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(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Polimer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metal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ve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metal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alaşımlı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seramik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esaslı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malzemeler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)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Takviye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(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Çelik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karbür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, aramid,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naylon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vb.)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Kompozit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genelde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dayanımlarını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sert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ve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gevrek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olan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takviye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malzemelerden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alırlar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.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Matris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malzemeler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ise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kompozite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tokluk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ve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süneklik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özelliği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kazandırır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.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Malzemeleri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bir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arada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tutma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görevi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de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matris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malzemededir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. 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Kompozit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malzemenin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gösterdiği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gerek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yüksek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mukavemet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gerekse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hafiflik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özelliğinden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dolayı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kullanım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alanı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.SF NS"/>
              </a:rPr>
              <a:t>geniştir</a:t>
            </a:r>
            <a:r>
              <a:rPr lang="en-US" dirty="0">
                <a:solidFill>
                  <a:srgbClr val="000000"/>
                </a:solidFill>
                <a:effectLst/>
                <a:latin typeface=".SF NS"/>
              </a:rPr>
              <a:t>.</a:t>
            </a:r>
          </a:p>
          <a:p>
            <a:pPr marL="0" indent="0">
              <a:buNone/>
            </a:pP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3602807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1766D0-745A-4921-A68E-56642A650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31F7-0206-BA2C-AA77-78E83378D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122" y="1260618"/>
            <a:ext cx="4440220" cy="515216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b="1" i="0" cap="all" dirty="0">
                <a:effectLst/>
                <a:latin typeface="+mj-lt"/>
              </a:rPr>
              <a:t>SAVUNMA SANAYİİ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500" b="0" i="0" cap="all" dirty="0">
              <a:effectLst/>
              <a:latin typeface="Roboto" panose="020F050202020403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500" dirty="0" err="1">
                <a:effectLst/>
              </a:rPr>
              <a:t>Dünyada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kompozit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teknolojisi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geliştikçe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teknolojinin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savunma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sanayisindeki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kullanımı</a:t>
            </a:r>
            <a:r>
              <a:rPr lang="en-US" sz="1500" dirty="0">
                <a:effectLst/>
              </a:rPr>
              <a:t> da </a:t>
            </a:r>
            <a:r>
              <a:rPr lang="en-US" sz="1500" dirty="0" err="1">
                <a:effectLst/>
              </a:rPr>
              <a:t>artış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gösterdi</a:t>
            </a:r>
            <a:r>
              <a:rPr lang="en-US" sz="1500" dirty="0">
                <a:effectLst/>
              </a:rPr>
              <a:t>. </a:t>
            </a:r>
            <a:r>
              <a:rPr lang="en-US" sz="1500" dirty="0" err="1">
                <a:effectLst/>
              </a:rPr>
              <a:t>Kompozit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malzemeler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çeşitli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kombinasyonlarla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kendini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oluşturan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bileşenlerden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daha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dayanıklı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ve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hafif</a:t>
            </a:r>
            <a:r>
              <a:rPr lang="en-US" sz="1500" dirty="0">
                <a:effectLst/>
              </a:rPr>
              <a:t> hale </a:t>
            </a:r>
            <a:r>
              <a:rPr lang="en-US" sz="1500" dirty="0" err="1">
                <a:effectLst/>
              </a:rPr>
              <a:t>getirilebildiğinden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dolayı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bu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sektörde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önemli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bir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yer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almaktadır</a:t>
            </a:r>
            <a:r>
              <a:rPr lang="en-US" sz="1500" dirty="0">
                <a:effectLst/>
              </a:rPr>
              <a:t>. Bu </a:t>
            </a:r>
            <a:r>
              <a:rPr lang="en-US" sz="1500" dirty="0" err="1">
                <a:effectLst/>
              </a:rPr>
              <a:t>durumdan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faydalanılarak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savunma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sanayinin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olmazsa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olmazı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zırhlara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uygulanıp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kompozit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zırhlar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geliştirilmeye</a:t>
            </a:r>
            <a:r>
              <a:rPr lang="en-US" sz="1500" dirty="0">
                <a:effectLst/>
              </a:rPr>
              <a:t> </a:t>
            </a:r>
            <a:r>
              <a:rPr lang="en-US" sz="1500" dirty="0" err="1">
                <a:effectLst/>
              </a:rPr>
              <a:t>başlandı</a:t>
            </a:r>
            <a:r>
              <a:rPr lang="en-US" sz="1500" dirty="0">
                <a:effectLst/>
              </a:rPr>
              <a:t>.</a:t>
            </a:r>
          </a:p>
          <a:p>
            <a:pPr marL="0" indent="0">
              <a:lnSpc>
                <a:spcPct val="110000"/>
              </a:lnSpc>
              <a:buNone/>
            </a:pPr>
            <a:endParaRPr lang="en-TR" sz="15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3F1E3F-D7BF-4DB5-8016-70B9E385E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D0D3E7A-8DF6-4A78-A03C-86AD69746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A1DC4D-5BB0-1306-EF8A-D137E9B89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6464" y="2028258"/>
            <a:ext cx="4788861" cy="280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184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A1766D0-745A-4921-A68E-56642A650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54D73-5D94-7089-8B2B-D2327161E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619" y="1494503"/>
            <a:ext cx="4578364" cy="3541759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000" b="1" i="0" u="none" strike="noStrike" cap="all" dirty="0">
                <a:effectLst/>
                <a:latin typeface="+mj-lt"/>
              </a:rPr>
              <a:t>UZAY TEKNOLOJİSİ VE HAVACILIK SEKTÖRÜ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100" b="1" i="0" u="none" strike="noStrike" cap="all" dirty="0">
              <a:effectLst/>
              <a:latin typeface="+mj-l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Kompozit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kullanım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alanlarına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baktığımız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zaman ilk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sırada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havacılık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sanayinde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çok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geniş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uygulama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alanları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bulunduğunu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görmekteyiz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.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Kompozit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malzemelerin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hafifliklerine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oranla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üstün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mekanik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özellikleri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baz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alınarak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uçaklarda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ve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helikopterlerde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iç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mekan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tasarımında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,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yapısal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malzeme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üretiminde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kullanılmaktadır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•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Kompresör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Kanatları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,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Gövde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,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İç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Donanım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: B/Al,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SiC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/Al, Gr/Al</a:t>
            </a:r>
            <a:br>
              <a:rPr lang="en-US" sz="1100" b="0" i="0" u="none" strike="noStrike" dirty="0">
                <a:effectLst/>
                <a:latin typeface="Open Sans" panose="020B0606030504020204" pitchFamily="34" charset="0"/>
              </a:rPr>
            </a:b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•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Türbin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Kanatları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: Wolfram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ve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Tantal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takviyeli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malzemeler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.</a:t>
            </a:r>
            <a:br>
              <a:rPr lang="en-US" sz="1100" b="0" i="0" u="none" strike="noStrike" dirty="0">
                <a:effectLst/>
                <a:latin typeface="Open Sans" panose="020B0606030504020204" pitchFamily="34" charset="0"/>
              </a:rPr>
            </a:b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•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Helikopter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Parçaları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: B/Al, </a:t>
            </a:r>
            <a:r>
              <a:rPr lang="en-US" sz="1100" b="0" i="0" u="none" strike="noStrike" dirty="0" err="1">
                <a:effectLst/>
                <a:latin typeface="Open Sans" panose="020B0606030504020204" pitchFamily="34" charset="0"/>
              </a:rPr>
              <a:t>SiC</a:t>
            </a:r>
            <a:r>
              <a:rPr lang="en-US" sz="1100" b="0" i="0" u="none" strike="noStrike" dirty="0">
                <a:effectLst/>
                <a:latin typeface="Open Sans" panose="020B0606030504020204" pitchFamily="34" charset="0"/>
              </a:rPr>
              <a:t>/Al, Gr/Al, Gr/Mg, Al2O3/Mg, Al2O3/Al</a:t>
            </a:r>
          </a:p>
          <a:p>
            <a:pPr marL="0" indent="0">
              <a:lnSpc>
                <a:spcPct val="110000"/>
              </a:lnSpc>
              <a:buNone/>
            </a:pPr>
            <a:endParaRPr lang="en-TR" sz="11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83F1E3F-D7BF-4DB5-8016-70B9E385E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794726" y="-906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D0D3E7A-8DF6-4A78-A03C-86AD69746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7088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space shuttle in space&#10;&#10;Description automatically generated with medium confidence">
            <a:extLst>
              <a:ext uri="{FF2B5EF4-FFF2-40B4-BE49-F238E27FC236}">
                <a16:creationId xmlns:a16="http://schemas.microsoft.com/office/drawing/2014/main" id="{69577EB2-EA20-660E-70A1-127E2A58B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6728" y="1622323"/>
            <a:ext cx="5954385" cy="302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40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901EA4-6CA0-4A64-939C-F76E88D15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982DB-47AC-869D-58F8-51E51647F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833" y="1170016"/>
            <a:ext cx="4855352" cy="3513514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2400" b="1" i="0" u="none" strike="noStrike" cap="all" dirty="0">
                <a:effectLst/>
                <a:latin typeface="Roboto" panose="02000000000000000000" pitchFamily="2" charset="0"/>
              </a:rPr>
              <a:t>KOMPOZİTİN DİĞER KULLANIM ALANLARI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500" b="1" i="0" u="none" strike="noStrike" cap="all" dirty="0">
              <a:effectLst/>
              <a:latin typeface="Roboto" panose="02000000000000000000" pitchFamily="2" charset="0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Robot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Teknolojisi</a:t>
            </a:r>
            <a:endParaRPr lang="en-US" sz="1500" b="0" i="0" u="none" strike="noStrike" dirty="0">
              <a:effectLst/>
              <a:latin typeface="Open Sans" panose="020B0606030504020204" pitchFamily="34" charset="0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Kimya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Sanayisi</a:t>
            </a:r>
            <a:endParaRPr lang="en-US" sz="1500" b="0" i="0" u="none" strike="noStrike" dirty="0">
              <a:effectLst/>
              <a:latin typeface="Open Sans" panose="020B0606030504020204" pitchFamily="34" charset="0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Elektrik-Elektronik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Teknolojisi</a:t>
            </a:r>
            <a:endParaRPr lang="en-US" sz="1500" b="0" i="0" u="none" strike="noStrike" dirty="0">
              <a:effectLst/>
              <a:latin typeface="Open Sans" panose="020B0606030504020204" pitchFamily="34" charset="0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Müzik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Aletleri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Endüstrisi</a:t>
            </a:r>
            <a:endParaRPr lang="en-US" sz="1500" b="0" i="0" u="none" strike="noStrike" dirty="0">
              <a:effectLst/>
              <a:latin typeface="Open Sans" panose="020B0606030504020204" pitchFamily="34" charset="0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Gıda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ve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Tarım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Sektörü</a:t>
            </a:r>
            <a:endParaRPr lang="en-US" sz="1500" b="0" i="0" u="none" strike="noStrike" dirty="0">
              <a:effectLst/>
              <a:latin typeface="Open Sans" panose="020B0606030504020204" pitchFamily="34" charset="0"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Spor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Malzemeleri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İmalatı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(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yüksek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atlama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sırıkları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,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tenis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raketleri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,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sörf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,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yarış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 </a:t>
            </a:r>
            <a:r>
              <a:rPr lang="en-US" sz="1500" b="0" i="0" u="none" strike="noStrike" dirty="0" err="1">
                <a:effectLst/>
                <a:latin typeface="Open Sans" panose="020B0606030504020204" pitchFamily="34" charset="0"/>
              </a:rPr>
              <a:t>tekneleri</a:t>
            </a:r>
            <a:r>
              <a:rPr lang="en-US" sz="1500" b="0" i="0" u="none" strike="noStrike" dirty="0">
                <a:effectLst/>
                <a:latin typeface="Open Sans" panose="020B0606030504020204" pitchFamily="34" charset="0"/>
              </a:rPr>
              <a:t>, kayak vs.)</a:t>
            </a:r>
          </a:p>
          <a:p>
            <a:pPr marL="0" indent="0">
              <a:lnSpc>
                <a:spcPct val="110000"/>
              </a:lnSpc>
              <a:buNone/>
            </a:pPr>
            <a:endParaRPr lang="en-TR" sz="15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E3B2BA1-50FC-4574-838F-AB0B5B93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3268" y="3431554"/>
            <a:ext cx="3488732" cy="3432751"/>
          </a:xfrm>
          <a:custGeom>
            <a:avLst/>
            <a:gdLst>
              <a:gd name="connsiteX0" fmla="*/ 3488731 w 3488732"/>
              <a:gd name="connsiteY0" fmla="*/ 0 h 3432751"/>
              <a:gd name="connsiteX1" fmla="*/ 3488732 w 3488732"/>
              <a:gd name="connsiteY1" fmla="*/ 0 h 3432751"/>
              <a:gd name="connsiteX2" fmla="*/ 3488732 w 3488732"/>
              <a:gd name="connsiteY2" fmla="*/ 3432751 h 3432751"/>
              <a:gd name="connsiteX3" fmla="*/ 0 w 3488732"/>
              <a:gd name="connsiteY3" fmla="*/ 3432751 h 3432751"/>
              <a:gd name="connsiteX4" fmla="*/ 0 w 3488732"/>
              <a:gd name="connsiteY4" fmla="*/ 3431630 h 3432751"/>
              <a:gd name="connsiteX5" fmla="*/ 80 w 3488732"/>
              <a:gd name="connsiteY5" fmla="*/ 3431628 h 3432751"/>
              <a:gd name="connsiteX6" fmla="*/ 7516 w 3488732"/>
              <a:gd name="connsiteY6" fmla="*/ 3431628 h 3432751"/>
              <a:gd name="connsiteX7" fmla="*/ 7516 w 3488732"/>
              <a:gd name="connsiteY7" fmla="*/ 3431443 h 3432751"/>
              <a:gd name="connsiteX8" fmla="*/ 179530 w 3488732"/>
              <a:gd name="connsiteY8" fmla="*/ 3427154 h 3432751"/>
              <a:gd name="connsiteX9" fmla="*/ 3484471 w 3488732"/>
              <a:gd name="connsiteY9" fmla="*/ 162232 h 3432751"/>
              <a:gd name="connsiteX10" fmla="*/ 3488328 w 3488732"/>
              <a:gd name="connsiteY10" fmla="*/ 6924 h 3432751"/>
              <a:gd name="connsiteX11" fmla="*/ 3488731 w 3488732"/>
              <a:gd name="connsiteY11" fmla="*/ 6924 h 343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88732" h="3432751">
                <a:moveTo>
                  <a:pt x="3488731" y="0"/>
                </a:moveTo>
                <a:lnTo>
                  <a:pt x="3488732" y="0"/>
                </a:lnTo>
                <a:lnTo>
                  <a:pt x="3488732" y="3432751"/>
                </a:lnTo>
                <a:lnTo>
                  <a:pt x="0" y="3432751"/>
                </a:lnTo>
                <a:lnTo>
                  <a:pt x="0" y="3431630"/>
                </a:lnTo>
                <a:lnTo>
                  <a:pt x="80" y="3431628"/>
                </a:lnTo>
                <a:lnTo>
                  <a:pt x="7516" y="3431628"/>
                </a:lnTo>
                <a:lnTo>
                  <a:pt x="7516" y="3431443"/>
                </a:lnTo>
                <a:lnTo>
                  <a:pt x="179530" y="3427154"/>
                </a:lnTo>
                <a:cubicBezTo>
                  <a:pt x="1965266" y="3337873"/>
                  <a:pt x="3396747" y="1924247"/>
                  <a:pt x="3484471" y="162232"/>
                </a:cubicBezTo>
                <a:lnTo>
                  <a:pt x="3488328" y="6924"/>
                </a:lnTo>
                <a:lnTo>
                  <a:pt x="3488731" y="692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3A06DC-A8BC-B066-13BE-05AB571955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72" r="2635" b="3"/>
          <a:stretch/>
        </p:blipFill>
        <p:spPr>
          <a:xfrm>
            <a:off x="6967018" y="10"/>
            <a:ext cx="5224982" cy="6863174"/>
          </a:xfrm>
          <a:custGeom>
            <a:avLst/>
            <a:gdLst/>
            <a:ahLst/>
            <a:cxnLst/>
            <a:rect l="l" t="t" r="r" b="b"/>
            <a:pathLst>
              <a:path w="5224982" h="6846790">
                <a:moveTo>
                  <a:pt x="0" y="0"/>
                </a:moveTo>
                <a:lnTo>
                  <a:pt x="5224981" y="0"/>
                </a:lnTo>
                <a:lnTo>
                  <a:pt x="5224981" y="3414038"/>
                </a:lnTo>
                <a:lnTo>
                  <a:pt x="5224982" y="3414038"/>
                </a:lnTo>
                <a:lnTo>
                  <a:pt x="5224981" y="3414080"/>
                </a:lnTo>
                <a:lnTo>
                  <a:pt x="5224981" y="3430264"/>
                </a:lnTo>
                <a:lnTo>
                  <a:pt x="5224578" y="3430264"/>
                </a:lnTo>
                <a:lnTo>
                  <a:pt x="5220721" y="3585201"/>
                </a:lnTo>
                <a:cubicBezTo>
                  <a:pt x="5132997" y="5343007"/>
                  <a:pt x="3701516" y="6753257"/>
                  <a:pt x="1915780" y="6842324"/>
                </a:cubicBezTo>
                <a:lnTo>
                  <a:pt x="1743766" y="6846603"/>
                </a:lnTo>
                <a:lnTo>
                  <a:pt x="1743766" y="6846788"/>
                </a:lnTo>
                <a:lnTo>
                  <a:pt x="1736330" y="6846788"/>
                </a:lnTo>
                <a:lnTo>
                  <a:pt x="1736250" y="6846790"/>
                </a:lnTo>
                <a:lnTo>
                  <a:pt x="1736250" y="6846788"/>
                </a:lnTo>
                <a:lnTo>
                  <a:pt x="0" y="68467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22365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901EA4-6CA0-4A64-939C-F76E88D15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3160CE-BEB9-422E-7352-3BB86380A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844232"/>
            <a:ext cx="4855352" cy="665914"/>
          </a:xfrm>
        </p:spPr>
        <p:txBody>
          <a:bodyPr>
            <a:normAutofit/>
          </a:bodyPr>
          <a:lstStyle/>
          <a:p>
            <a:pPr algn="ctr"/>
            <a:r>
              <a:rPr lang="en-TR" b="0" dirty="0"/>
              <a:t>Giriş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57A23-2050-641B-9AAB-FFF0D9BB4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362" y="2427316"/>
            <a:ext cx="4855352" cy="3513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effectLst/>
                <a:latin typeface="Helvetica Neue" panose="02000503000000020004" pitchFamily="2" charset="0"/>
              </a:rPr>
              <a:t>Son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yıllarda</a:t>
            </a:r>
            <a:r>
              <a:rPr lang="en-US" dirty="0">
                <a:effectLst/>
                <a:latin typeface="Helvetica Neue" panose="02000503000000020004" pitchFamily="2" charset="0"/>
              </a:rPr>
              <a:t>,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yapısal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mekanik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analizlerde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kullanılan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deneysel</a:t>
            </a:r>
            <a:r>
              <a:rPr lang="en-US" dirty="0">
                <a:effectLst/>
                <a:latin typeface="Helvetica Neue" panose="02000503000000020004" pitchFamily="2" charset="0"/>
              </a:rPr>
              <a:t>,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analitik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ve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sayısal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tekniklere</a:t>
            </a:r>
            <a:r>
              <a:rPr lang="en-US" dirty="0">
                <a:effectLst/>
                <a:latin typeface="Helvetica Neue" panose="02000503000000020004" pitchFamily="2" charset="0"/>
              </a:rPr>
              <a:t> ek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olarak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makine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öğrenimi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yaklaşımlarının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kullanımı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giderek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daha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yaygın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>
                <a:effectLst/>
                <a:latin typeface="Helvetica Neue" panose="02000503000000020004" pitchFamily="2" charset="0"/>
              </a:rPr>
              <a:t>hale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geldi</a:t>
            </a:r>
            <a:r>
              <a:rPr lang="en-US" b="1" dirty="0">
                <a:effectLst/>
                <a:latin typeface="Helvetica Neue" panose="02000503000000020004" pitchFamily="2" charset="0"/>
              </a:rPr>
              <a:t>.</a:t>
            </a:r>
            <a:r>
              <a:rPr lang="en-US" dirty="0">
                <a:effectLst/>
                <a:latin typeface="Helvetica Neue" panose="02000503000000020004" pitchFamily="2" charset="0"/>
              </a:rPr>
              <a:t> Bu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çalışmada</a:t>
            </a:r>
            <a:r>
              <a:rPr lang="en-US" b="1" dirty="0">
                <a:effectLst/>
                <a:latin typeface="Helvetica Neue" panose="02000503000000020004" pitchFamily="2" charset="0"/>
              </a:rPr>
              <a:t>,</a:t>
            </a:r>
            <a:r>
              <a:rPr lang="en-US" dirty="0">
                <a:effectLst/>
                <a:latin typeface="Helvetica Neue" panose="02000503000000020004" pitchFamily="2" charset="0"/>
              </a:rPr>
              <a:t> S-2 cam/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epoksi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kompozitlerin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kırılma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davranışını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analiz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etmek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için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bir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makine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öğrenme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algoritması</a:t>
            </a:r>
            <a:r>
              <a:rPr lang="en-US" dirty="0">
                <a:effectLst/>
                <a:latin typeface="Helvetica Neue" panose="02000503000000020004" pitchFamily="2" charset="0"/>
              </a:rPr>
              <a:t> </a:t>
            </a:r>
            <a:r>
              <a:rPr lang="en-US" b="1" dirty="0" err="1">
                <a:effectLst/>
                <a:latin typeface="Helvetica Neue" panose="02000503000000020004" pitchFamily="2" charset="0"/>
              </a:rPr>
              <a:t>kullanıldı</a:t>
            </a:r>
            <a:r>
              <a:rPr lang="en-US" b="1" dirty="0">
                <a:effectLst/>
                <a:latin typeface="Helvetica Neue" panose="02000503000000020004" pitchFamily="2" charset="0"/>
              </a:rPr>
              <a:t>.</a:t>
            </a:r>
          </a:p>
          <a:p>
            <a:pPr marL="0" indent="0">
              <a:buNone/>
            </a:pPr>
            <a:endParaRPr lang="en-US" b="1" dirty="0"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US" dirty="0">
              <a:effectLst/>
              <a:latin typeface="Helvetica Neue" panose="02000503000000020004" pitchFamily="2" charset="0"/>
            </a:endParaRPr>
          </a:p>
          <a:p>
            <a:pPr marL="0" indent="0">
              <a:buNone/>
            </a:pPr>
            <a:endParaRPr lang="en-TR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E3B2BA1-50FC-4574-838F-AB0B5B93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3268" y="3431554"/>
            <a:ext cx="3488732" cy="3432751"/>
          </a:xfrm>
          <a:custGeom>
            <a:avLst/>
            <a:gdLst>
              <a:gd name="connsiteX0" fmla="*/ 3488731 w 3488732"/>
              <a:gd name="connsiteY0" fmla="*/ 0 h 3432751"/>
              <a:gd name="connsiteX1" fmla="*/ 3488732 w 3488732"/>
              <a:gd name="connsiteY1" fmla="*/ 0 h 3432751"/>
              <a:gd name="connsiteX2" fmla="*/ 3488732 w 3488732"/>
              <a:gd name="connsiteY2" fmla="*/ 3432751 h 3432751"/>
              <a:gd name="connsiteX3" fmla="*/ 0 w 3488732"/>
              <a:gd name="connsiteY3" fmla="*/ 3432751 h 3432751"/>
              <a:gd name="connsiteX4" fmla="*/ 0 w 3488732"/>
              <a:gd name="connsiteY4" fmla="*/ 3431630 h 3432751"/>
              <a:gd name="connsiteX5" fmla="*/ 80 w 3488732"/>
              <a:gd name="connsiteY5" fmla="*/ 3431628 h 3432751"/>
              <a:gd name="connsiteX6" fmla="*/ 7516 w 3488732"/>
              <a:gd name="connsiteY6" fmla="*/ 3431628 h 3432751"/>
              <a:gd name="connsiteX7" fmla="*/ 7516 w 3488732"/>
              <a:gd name="connsiteY7" fmla="*/ 3431443 h 3432751"/>
              <a:gd name="connsiteX8" fmla="*/ 179530 w 3488732"/>
              <a:gd name="connsiteY8" fmla="*/ 3427154 h 3432751"/>
              <a:gd name="connsiteX9" fmla="*/ 3484471 w 3488732"/>
              <a:gd name="connsiteY9" fmla="*/ 162232 h 3432751"/>
              <a:gd name="connsiteX10" fmla="*/ 3488328 w 3488732"/>
              <a:gd name="connsiteY10" fmla="*/ 6924 h 3432751"/>
              <a:gd name="connsiteX11" fmla="*/ 3488731 w 3488732"/>
              <a:gd name="connsiteY11" fmla="*/ 6924 h 343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88732" h="3432751">
                <a:moveTo>
                  <a:pt x="3488731" y="0"/>
                </a:moveTo>
                <a:lnTo>
                  <a:pt x="3488732" y="0"/>
                </a:lnTo>
                <a:lnTo>
                  <a:pt x="3488732" y="3432751"/>
                </a:lnTo>
                <a:lnTo>
                  <a:pt x="0" y="3432751"/>
                </a:lnTo>
                <a:lnTo>
                  <a:pt x="0" y="3431630"/>
                </a:lnTo>
                <a:lnTo>
                  <a:pt x="80" y="3431628"/>
                </a:lnTo>
                <a:lnTo>
                  <a:pt x="7516" y="3431628"/>
                </a:lnTo>
                <a:lnTo>
                  <a:pt x="7516" y="3431443"/>
                </a:lnTo>
                <a:lnTo>
                  <a:pt x="179530" y="3427154"/>
                </a:lnTo>
                <a:cubicBezTo>
                  <a:pt x="1965266" y="3337873"/>
                  <a:pt x="3396747" y="1924247"/>
                  <a:pt x="3484471" y="162232"/>
                </a:cubicBezTo>
                <a:lnTo>
                  <a:pt x="3488328" y="6924"/>
                </a:lnTo>
                <a:lnTo>
                  <a:pt x="3488731" y="692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Logo&#10;&#10;Description automatically generated with medium confidence">
            <a:extLst>
              <a:ext uri="{FF2B5EF4-FFF2-40B4-BE49-F238E27FC236}">
                <a16:creationId xmlns:a16="http://schemas.microsoft.com/office/drawing/2014/main" id="{F691F394-8820-CB9E-1117-40EECC733A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22" r="24094" b="1"/>
          <a:stretch/>
        </p:blipFill>
        <p:spPr>
          <a:xfrm>
            <a:off x="6967018" y="10"/>
            <a:ext cx="5224982" cy="6863174"/>
          </a:xfrm>
          <a:custGeom>
            <a:avLst/>
            <a:gdLst/>
            <a:ahLst/>
            <a:cxnLst/>
            <a:rect l="l" t="t" r="r" b="b"/>
            <a:pathLst>
              <a:path w="5224982" h="6846790">
                <a:moveTo>
                  <a:pt x="0" y="0"/>
                </a:moveTo>
                <a:lnTo>
                  <a:pt x="5224981" y="0"/>
                </a:lnTo>
                <a:lnTo>
                  <a:pt x="5224981" y="3414038"/>
                </a:lnTo>
                <a:lnTo>
                  <a:pt x="5224982" y="3414038"/>
                </a:lnTo>
                <a:lnTo>
                  <a:pt x="5224981" y="3414080"/>
                </a:lnTo>
                <a:lnTo>
                  <a:pt x="5224981" y="3430264"/>
                </a:lnTo>
                <a:lnTo>
                  <a:pt x="5224578" y="3430264"/>
                </a:lnTo>
                <a:lnTo>
                  <a:pt x="5220721" y="3585201"/>
                </a:lnTo>
                <a:cubicBezTo>
                  <a:pt x="5132997" y="5343007"/>
                  <a:pt x="3701516" y="6753257"/>
                  <a:pt x="1915780" y="6842324"/>
                </a:cubicBezTo>
                <a:lnTo>
                  <a:pt x="1743766" y="6846603"/>
                </a:lnTo>
                <a:lnTo>
                  <a:pt x="1743766" y="6846788"/>
                </a:lnTo>
                <a:lnTo>
                  <a:pt x="1736330" y="6846788"/>
                </a:lnTo>
                <a:lnTo>
                  <a:pt x="1736250" y="6846790"/>
                </a:lnTo>
                <a:lnTo>
                  <a:pt x="1736250" y="6846788"/>
                </a:lnTo>
                <a:lnTo>
                  <a:pt x="0" y="68467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460532"/>
      </p:ext>
    </p:extLst>
  </p:cSld>
  <p:clrMapOvr>
    <a:masterClrMapping/>
  </p:clrMapOvr>
</p:sld>
</file>

<file path=ppt/theme/theme1.xml><?xml version="1.0" encoding="utf-8"?>
<a:theme xmlns:a="http://schemas.openxmlformats.org/drawingml/2006/main" name="BlocksVTI">
  <a:themeElements>
    <a:clrScheme name="AnalogousFromLightSeedLeftStep">
      <a:dk1>
        <a:srgbClr val="000000"/>
      </a:dk1>
      <a:lt1>
        <a:srgbClr val="FFFFFF"/>
      </a:lt1>
      <a:dk2>
        <a:srgbClr val="41242B"/>
      </a:dk2>
      <a:lt2>
        <a:srgbClr val="E2E7E8"/>
      </a:lt2>
      <a:accent1>
        <a:srgbClr val="DF8E7E"/>
      </a:accent1>
      <a:accent2>
        <a:srgbClr val="D8617E"/>
      </a:accent2>
      <a:accent3>
        <a:srgbClr val="DF7EBE"/>
      </a:accent3>
      <a:accent4>
        <a:srgbClr val="CE61D8"/>
      </a:accent4>
      <a:accent5>
        <a:srgbClr val="AF7EDF"/>
      </a:accent5>
      <a:accent6>
        <a:srgbClr val="6B61D8"/>
      </a:accent6>
      <a:hlink>
        <a:srgbClr val="5A8B95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1374</Words>
  <Application>Microsoft Macintosh PowerPoint</Application>
  <PresentationFormat>Widescreen</PresentationFormat>
  <Paragraphs>67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.SF NS</vt:lpstr>
      <vt:lpstr>Arial</vt:lpstr>
      <vt:lpstr>Arial,Bold</vt:lpstr>
      <vt:lpstr>Arial,Italic</vt:lpstr>
      <vt:lpstr>Avenir Next LT Pro</vt:lpstr>
      <vt:lpstr>Avenir Next LT Pro Light</vt:lpstr>
      <vt:lpstr>Helvetica</vt:lpstr>
      <vt:lpstr>Helvetica Neue</vt:lpstr>
      <vt:lpstr>Open Sans</vt:lpstr>
      <vt:lpstr>Roboto</vt:lpstr>
      <vt:lpstr>BlocksVTI</vt:lpstr>
      <vt:lpstr>TABAKALI KOMPOZİT YAPIDA KIRILMA DAVRANIŞLARININ BELİRLENMESİNDE MAKİNA ÖĞRENMESİ YAKLAŞIMI  </vt:lpstr>
      <vt:lpstr>Amaç</vt:lpstr>
      <vt:lpstr>PowerPoint Presentation</vt:lpstr>
      <vt:lpstr>PowerPoint Presentation</vt:lpstr>
      <vt:lpstr>Komposit Nedir ?</vt:lpstr>
      <vt:lpstr>PowerPoint Presentation</vt:lpstr>
      <vt:lpstr>PowerPoint Presentation</vt:lpstr>
      <vt:lpstr>PowerPoint Presentation</vt:lpstr>
      <vt:lpstr>Giriş</vt:lpstr>
      <vt:lpstr>Amaç</vt:lpstr>
      <vt:lpstr>PowerPoint Presentation</vt:lpstr>
      <vt:lpstr>PowerPoint Presentation</vt:lpstr>
      <vt:lpstr> Decision Trees (DT) </vt:lpstr>
      <vt:lpstr>Random Forest (RF) </vt:lpstr>
      <vt:lpstr>Support Vector Machine (SVM) </vt:lpstr>
      <vt:lpstr>Artificial Neural Network (ANN)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TABAKALI KOMPOZİT YAPIDA KIRILMA DAVRANIŞLARININ BELİRLENMESİNDE MAKİNA ÖĞRENMESİ YAKLAŞIMI  </dc:title>
  <dc:creator>İlhan ERSOY</dc:creator>
  <cp:lastModifiedBy>İlhan ERSOY</cp:lastModifiedBy>
  <cp:revision>21</cp:revision>
  <dcterms:created xsi:type="dcterms:W3CDTF">2023-01-02T18:04:11Z</dcterms:created>
  <dcterms:modified xsi:type="dcterms:W3CDTF">2023-01-03T07:43:41Z</dcterms:modified>
</cp:coreProperties>
</file>

<file path=docProps/thumbnail.jpeg>
</file>